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404" r:id="rId3"/>
    <p:sldId id="405" r:id="rId4"/>
    <p:sldId id="401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403" r:id="rId14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B2B2B2"/>
    <a:srgbClr val="FF0000"/>
    <a:srgbClr val="DDDDDD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992" autoAdjust="0"/>
  </p:normalViewPr>
  <p:slideViewPr>
    <p:cSldViewPr snapToGrid="0">
      <p:cViewPr>
        <p:scale>
          <a:sx n="100" d="100"/>
          <a:sy n="100" d="100"/>
        </p:scale>
        <p:origin x="-16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82" cy="5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t" anchorCtr="0" compatLnSpc="1">
            <a:prstTxWarp prst="textNoShape">
              <a:avLst/>
            </a:prstTxWarp>
          </a:bodyPr>
          <a:lstStyle>
            <a:lvl1pPr algn="l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19" y="0"/>
            <a:ext cx="3075982" cy="5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t" anchorCtr="0" compatLnSpc="1">
            <a:prstTxWarp prst="textNoShape">
              <a:avLst/>
            </a:prstTxWarp>
          </a:bodyPr>
          <a:lstStyle>
            <a:lvl1pPr algn="r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233"/>
            <a:ext cx="3075982" cy="5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b" anchorCtr="0" compatLnSpc="1">
            <a:prstTxWarp prst="textNoShape">
              <a:avLst/>
            </a:prstTxWarp>
          </a:bodyPr>
          <a:lstStyle>
            <a:lvl1pPr algn="l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19" y="9722233"/>
            <a:ext cx="3075982" cy="5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b" anchorCtr="0" compatLnSpc="1">
            <a:prstTxWarp prst="textNoShape">
              <a:avLst/>
            </a:prstTxWarp>
          </a:bodyPr>
          <a:lstStyle>
            <a:lvl1pPr algn="r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3879314-04BD-4A67-B8C4-ED45EFA57E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82" cy="5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t" anchorCtr="0" compatLnSpc="1">
            <a:prstTxWarp prst="textNoShape">
              <a:avLst/>
            </a:prstTxWarp>
          </a:bodyPr>
          <a:lstStyle>
            <a:lvl1pPr algn="l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19" y="0"/>
            <a:ext cx="3075982" cy="5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t" anchorCtr="0" compatLnSpc="1">
            <a:prstTxWarp prst="textNoShape">
              <a:avLst/>
            </a:prstTxWarp>
          </a:bodyPr>
          <a:lstStyle>
            <a:lvl1pPr algn="r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702" y="4861117"/>
            <a:ext cx="5207898" cy="46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233"/>
            <a:ext cx="3075982" cy="5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b" anchorCtr="0" compatLnSpc="1">
            <a:prstTxWarp prst="textNoShape">
              <a:avLst/>
            </a:prstTxWarp>
          </a:bodyPr>
          <a:lstStyle>
            <a:lvl1pPr algn="l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19" y="9722233"/>
            <a:ext cx="3075982" cy="5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4" tIns="47988" rIns="95974" bIns="47988" numCol="1" anchor="b" anchorCtr="0" compatLnSpc="1">
            <a:prstTxWarp prst="textNoShape">
              <a:avLst/>
            </a:prstTxWarp>
          </a:bodyPr>
          <a:lstStyle>
            <a:lvl1pPr algn="r" defTabSz="96016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E3FEE40-1E27-48C2-B16C-122883A861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DB5A-79A9-4E44-8D27-084F87738BA4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A9F68-192C-45E1-9796-3EBCFADF6FA7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0CFB9-08B7-4E91-94F4-6545105C216C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0CFB9-08B7-4E91-94F4-6545105C216C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DB5A-79A9-4E44-8D27-084F87738BA4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79B76-68D6-42FB-AADD-F93A8BF88987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79B76-68D6-42FB-AADD-F93A8BF88987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50431-E43E-4399-80FD-5D4FEE749CC9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50431-E43E-4399-80FD-5D4FEE749CC9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50431-E43E-4399-80FD-5D4FEE749CC9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50431-E43E-4399-80FD-5D4FEE749CC9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50431-E43E-4399-80FD-5D4FEE749CC9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201025" cy="725470"/>
          </a:xfrm>
          <a:ln>
            <a:noFill/>
          </a:ln>
        </p:spPr>
        <p:txBody>
          <a:bodyPr lIns="72000" tIns="36000" rIns="72000" bIns="36000" numCol="1" spcCol="0" anchor="t">
            <a:normAutofit/>
          </a:bodyPr>
          <a:lstStyle>
            <a:lvl1pPr algn="l" defTabSz="468000">
              <a:spcAft>
                <a:spcPts val="600"/>
              </a:spcAft>
              <a:defRPr sz="13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52425" y="6461127"/>
            <a:ext cx="8334375" cy="365125"/>
          </a:xfrm>
        </p:spPr>
        <p:txBody>
          <a:bodyPr anchor="b"/>
          <a:lstStyle>
            <a:lvl1pPr>
              <a:defRPr sz="90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|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Reppich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smtClean="0"/>
              <a:t>|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Design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Distillation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Absorption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Stripping Systems </a:t>
            </a:r>
            <a:r>
              <a:rPr lang="de-DE" dirty="0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‹Nr.›</a:t>
            </a:fld>
            <a:r>
              <a:rPr lang="de-DE" dirty="0" smtClean="0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16535" y="1123951"/>
            <a:ext cx="8110932" cy="5191124"/>
          </a:xfrm>
        </p:spPr>
        <p:txBody>
          <a:bodyPr>
            <a:normAutofit/>
          </a:bodyPr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483549" y="1000109"/>
            <a:ext cx="8176903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000232" y="6356352"/>
            <a:ext cx="668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669A-C0F1-4ABF-B595-987CB5A29C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76250" y="1047752"/>
            <a:ext cx="8201311" cy="546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1000" b="1" dirty="0" smtClean="0"/>
              <a:t>Augsburg University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Applied </a:t>
            </a:r>
            <a:r>
              <a:rPr lang="de-DE" sz="1000" b="1" dirty="0" err="1" smtClean="0"/>
              <a:t>Sciences</a:t>
            </a:r>
            <a:r>
              <a:rPr lang="de-DE" sz="1000" b="1" dirty="0" smtClean="0"/>
              <a:t> </a:t>
            </a:r>
            <a:r>
              <a:rPr lang="de-DE" sz="1000" b="1" dirty="0" smtClean="0">
                <a:solidFill>
                  <a:srgbClr val="C00000"/>
                </a:solidFill>
              </a:rPr>
              <a:t>|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Faculty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Mechanical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and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Process</a:t>
            </a:r>
            <a:r>
              <a:rPr lang="de-DE" sz="1000" b="1" dirty="0" smtClean="0"/>
              <a:t> Engineering</a:t>
            </a:r>
          </a:p>
          <a:p>
            <a:pPr>
              <a:buNone/>
            </a:pPr>
            <a:endParaRPr lang="de-DE" sz="800" b="1" dirty="0" smtClean="0"/>
          </a:p>
          <a:p>
            <a:pPr>
              <a:buNone/>
            </a:pPr>
            <a:r>
              <a:rPr lang="de-DE" sz="1000" b="1" dirty="0" smtClean="0"/>
              <a:t>Brno University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Technology </a:t>
            </a:r>
            <a:r>
              <a:rPr lang="de-DE" sz="1000" b="1" dirty="0" smtClean="0">
                <a:solidFill>
                  <a:srgbClr val="C00000"/>
                </a:solidFill>
              </a:rPr>
              <a:t>|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Faculty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Mechanical</a:t>
            </a:r>
            <a:r>
              <a:rPr lang="de-DE" sz="1000" b="1" dirty="0" smtClean="0"/>
              <a:t> Engineering </a:t>
            </a:r>
            <a:r>
              <a:rPr lang="de-DE" sz="1000" b="1" dirty="0" smtClean="0">
                <a:solidFill>
                  <a:srgbClr val="C00000"/>
                </a:solidFill>
              </a:rPr>
              <a:t>| </a:t>
            </a:r>
          </a:p>
          <a:p>
            <a:pPr>
              <a:buNone/>
            </a:pPr>
            <a:r>
              <a:rPr lang="de-DE" sz="1000" b="1" dirty="0" smtClean="0"/>
              <a:t>Institute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Process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and</a:t>
            </a:r>
            <a:r>
              <a:rPr lang="de-DE" sz="1000" b="1" dirty="0" smtClean="0"/>
              <a:t> Environmental Engineering </a:t>
            </a:r>
          </a:p>
          <a:p>
            <a:pPr>
              <a:buNone/>
            </a:pPr>
            <a:endParaRPr lang="de-DE" sz="1000" b="1" dirty="0" smtClean="0"/>
          </a:p>
          <a:p>
            <a:pPr>
              <a:buNone/>
            </a:pPr>
            <a:endParaRPr lang="de-DE" sz="1000" b="1" dirty="0" smtClean="0"/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		</a:t>
            </a:r>
            <a:r>
              <a:rPr lang="de-DE" sz="1800" b="1" dirty="0" err="1" smtClean="0"/>
              <a:t>Projektování</a:t>
            </a:r>
            <a:r>
              <a:rPr lang="de-DE" sz="1800" b="1" dirty="0" smtClean="0"/>
              <a:t> a </a:t>
            </a:r>
            <a:r>
              <a:rPr lang="de-DE" sz="1800" b="1" dirty="0" err="1" smtClean="0"/>
              <a:t>řízení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procesů</a:t>
            </a:r>
            <a:r>
              <a:rPr lang="de-DE" sz="1800" b="1" dirty="0" smtClean="0"/>
              <a:t> (KPJ)</a:t>
            </a:r>
          </a:p>
          <a:p>
            <a:pPr>
              <a:buNone/>
            </a:pPr>
            <a:endParaRPr lang="de-DE" sz="1800" b="1" dirty="0" smtClean="0"/>
          </a:p>
          <a:p>
            <a:pPr>
              <a:buNone/>
            </a:pPr>
            <a:r>
              <a:rPr lang="de-DE" sz="1800" b="1" i="1" dirty="0" smtClean="0"/>
              <a:t>		</a:t>
            </a:r>
            <a:r>
              <a:rPr lang="de-DE" sz="1800" b="1" i="1" dirty="0" err="1" smtClean="0"/>
              <a:t>Conceptual</a:t>
            </a:r>
            <a:r>
              <a:rPr lang="de-DE" sz="1800" b="1" i="1" dirty="0" smtClean="0"/>
              <a:t> Design </a:t>
            </a:r>
            <a:r>
              <a:rPr lang="de-DE" sz="1800" b="1" i="1" dirty="0" err="1" smtClean="0"/>
              <a:t>of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Distillation</a:t>
            </a:r>
            <a:r>
              <a:rPr lang="de-DE" sz="1800" b="1" i="1" dirty="0" smtClean="0"/>
              <a:t>, Absorption </a:t>
            </a:r>
          </a:p>
          <a:p>
            <a:pPr>
              <a:buNone/>
            </a:pPr>
            <a:r>
              <a:rPr lang="de-DE" sz="1800" b="1" i="1" dirty="0" smtClean="0"/>
              <a:t>		</a:t>
            </a:r>
            <a:r>
              <a:rPr lang="de-DE" sz="1800" b="1" i="1" dirty="0" err="1" smtClean="0"/>
              <a:t>and</a:t>
            </a:r>
            <a:r>
              <a:rPr lang="de-DE" sz="1800" b="1" i="1" dirty="0" smtClean="0"/>
              <a:t> Stripping Systems </a:t>
            </a:r>
          </a:p>
          <a:p>
            <a:pPr>
              <a:buNone/>
            </a:pPr>
            <a:endParaRPr lang="de-DE" sz="1800" b="1" dirty="0" smtClean="0"/>
          </a:p>
          <a:p>
            <a:pPr>
              <a:buNone/>
            </a:pPr>
            <a:r>
              <a:rPr lang="de-DE" sz="1800" b="1" dirty="0" smtClean="0"/>
              <a:t>		</a:t>
            </a:r>
            <a:r>
              <a:rPr lang="de-DE" sz="1700" b="1" dirty="0" smtClean="0"/>
              <a:t>Prof. Dr.-Ing. Marcus </a:t>
            </a:r>
            <a:r>
              <a:rPr lang="de-DE" sz="1700" b="1" dirty="0" err="1" smtClean="0"/>
              <a:t>Reppich</a:t>
            </a:r>
            <a:endParaRPr lang="de-DE" sz="1700" b="1" dirty="0" smtClean="0"/>
          </a:p>
          <a:p>
            <a:pPr>
              <a:buNone/>
            </a:pPr>
            <a:r>
              <a:rPr lang="de-DE" sz="1700" b="1" dirty="0" smtClean="0"/>
              <a:t>		</a:t>
            </a:r>
            <a:r>
              <a:rPr lang="de-DE" sz="1700" dirty="0" err="1" smtClean="0"/>
              <a:t>Room</a:t>
            </a:r>
            <a:r>
              <a:rPr lang="de-DE" sz="1700" dirty="0" smtClean="0"/>
              <a:t> D5/249       </a:t>
            </a:r>
          </a:p>
          <a:p>
            <a:pPr>
              <a:buNone/>
            </a:pPr>
            <a:r>
              <a:rPr lang="de-DE" sz="1700" dirty="0" smtClean="0">
                <a:sym typeface="Webdings"/>
              </a:rPr>
              <a:t>		</a:t>
            </a:r>
            <a:r>
              <a:rPr lang="de-DE" sz="1700" dirty="0" smtClean="0"/>
              <a:t> marcus.reppich@hs-augsburg.de</a:t>
            </a:r>
            <a:r>
              <a:rPr lang="de-DE" sz="1600" b="1" dirty="0" smtClean="0"/>
              <a:t>		</a:t>
            </a:r>
          </a:p>
          <a:p>
            <a:pPr>
              <a:buNone/>
            </a:pPr>
            <a:endParaRPr lang="de-DE" sz="800" b="1" dirty="0" smtClean="0"/>
          </a:p>
          <a:p>
            <a:pPr>
              <a:buNone/>
            </a:pPr>
            <a:endParaRPr lang="de-DE" sz="800" b="1" dirty="0" smtClean="0"/>
          </a:p>
          <a:p>
            <a:pPr>
              <a:spcBef>
                <a:spcPts val="0"/>
              </a:spcBef>
              <a:buNone/>
            </a:pPr>
            <a:endParaRPr lang="de-DE" sz="800" b="1" dirty="0" smtClean="0"/>
          </a:p>
          <a:p>
            <a:pPr>
              <a:spcBef>
                <a:spcPts val="0"/>
              </a:spcBef>
              <a:buNone/>
            </a:pPr>
            <a:endParaRPr lang="de-DE" sz="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000" b="1" dirty="0" err="1" smtClean="0"/>
              <a:t>Important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notice</a:t>
            </a:r>
            <a:r>
              <a:rPr lang="de-DE" sz="1000" b="1" dirty="0" smtClean="0"/>
              <a:t>: </a:t>
            </a:r>
            <a:r>
              <a:rPr lang="en-US" sz="1000" b="1" dirty="0" smtClean="0"/>
              <a:t>These documents are to be used exclusively for study purposes, they are made available to participants of the lecture </a:t>
            </a:r>
            <a:r>
              <a:rPr lang="en-US" sz="1000" b="1" i="1" dirty="0" smtClean="0"/>
              <a:t>Conceptual Design of Distillation, Absorption and Stripping Systems</a:t>
            </a:r>
            <a:r>
              <a:rPr lang="en-US" sz="1000" b="1" dirty="0" smtClean="0"/>
              <a:t> (</a:t>
            </a:r>
            <a:r>
              <a:rPr lang="de-DE" sz="1000" b="1" dirty="0" err="1" smtClean="0"/>
              <a:t>Projektování</a:t>
            </a:r>
            <a:r>
              <a:rPr lang="de-DE" sz="1000" b="1" dirty="0" smtClean="0"/>
              <a:t> a </a:t>
            </a:r>
            <a:r>
              <a:rPr lang="de-DE" sz="1000" b="1" dirty="0" err="1" smtClean="0"/>
              <a:t>řízení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procesů</a:t>
            </a:r>
            <a:r>
              <a:rPr lang="de-DE" sz="1000" b="1" dirty="0" smtClean="0"/>
              <a:t>, </a:t>
            </a:r>
            <a:r>
              <a:rPr lang="en-US" sz="1000" b="1" dirty="0" smtClean="0"/>
              <a:t>KPJ) at the Institute of Process and Environmental Engineering at the Brno University of Tech-</a:t>
            </a:r>
            <a:r>
              <a:rPr lang="en-US" sz="1000" b="1" dirty="0" err="1" smtClean="0"/>
              <a:t>nology</a:t>
            </a:r>
            <a:r>
              <a:rPr lang="en-US" sz="1000" b="1" dirty="0" smtClean="0"/>
              <a:t> only.</a:t>
            </a:r>
            <a:r>
              <a:rPr lang="en-US" sz="1000" dirty="0" smtClean="0"/>
              <a:t> </a:t>
            </a:r>
          </a:p>
          <a:p>
            <a:pPr marL="0" indent="0">
              <a:buNone/>
            </a:pPr>
            <a:endParaRPr lang="de-DE" sz="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000" dirty="0" smtClean="0"/>
              <a:t>Cover </a:t>
            </a:r>
            <a:r>
              <a:rPr lang="de-DE" sz="1000" dirty="0" err="1" smtClean="0"/>
              <a:t>image</a:t>
            </a:r>
            <a:r>
              <a:rPr lang="de-DE" sz="1000" dirty="0" smtClean="0"/>
              <a:t>: Copyright </a:t>
            </a:r>
            <a:r>
              <a:rPr lang="de-DE" sz="1000" dirty="0" err="1" smtClean="0"/>
              <a:t>by</a:t>
            </a:r>
            <a:r>
              <a:rPr lang="de-DE" sz="1000" dirty="0" smtClean="0"/>
              <a:t> BASF SE</a:t>
            </a:r>
          </a:p>
        </p:txBody>
      </p:sp>
      <p:pic>
        <p:nvPicPr>
          <p:cNvPr id="24577" name="Picture 1" descr="Logo_FK_M_u_V_Zuschni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98" y="133347"/>
            <a:ext cx="978408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zahlavi_UPEI-cs-lo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050" y="314325"/>
            <a:ext cx="6019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212" name="Group 180"/>
          <p:cNvGraphicFramePr>
            <a:graphicFrameLocks noGrp="1"/>
          </p:cNvGraphicFramePr>
          <p:nvPr/>
        </p:nvGraphicFramePr>
        <p:xfrm>
          <a:off x="485774" y="1101726"/>
          <a:ext cx="8162925" cy="5469696"/>
        </p:xfrm>
        <a:graphic>
          <a:graphicData uri="http://schemas.openxmlformats.org/drawingml/2006/table">
            <a:tbl>
              <a:tblPr/>
              <a:tblGrid>
                <a:gridCol w="281537"/>
                <a:gridCol w="3780397"/>
                <a:gridCol w="281537"/>
                <a:gridCol w="3819454"/>
              </a:tblGrid>
              <a:tr h="334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Tray Columns</a:t>
                      </a:r>
                    </a:p>
                  </a:txBody>
                  <a:tcPr marL="90000" marR="90000" marT="46800" marB="1332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Packed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Columns</a:t>
                      </a:r>
                    </a:p>
                  </a:txBody>
                  <a:tcPr marL="90000" marR="90000" marT="46800" marB="13320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1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cross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flow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two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phases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on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trays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aseline="0" dirty="0" err="1" smtClean="0">
                          <a:latin typeface="Verdana" pitchFamily="34" charset="0"/>
                        </a:rPr>
                        <a:t>countercurrent</a:t>
                      </a:r>
                      <a:r>
                        <a:rPr lang="de-DE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flow</a:t>
                      </a:r>
                      <a:r>
                        <a:rPr lang="de-DE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of</a:t>
                      </a:r>
                      <a:r>
                        <a:rPr lang="de-DE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the</a:t>
                      </a:r>
                      <a:r>
                        <a:rPr lang="de-DE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two</a:t>
                      </a:r>
                      <a:r>
                        <a:rPr lang="de-DE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phases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always used in columns of large diameters and towers that have more than 20 to 30 </a:t>
                      </a:r>
                      <a:r>
                        <a:rPr lang="it-IT" sz="110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equilibrium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 stages,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Verdana" pitchFamily="34" charset="0"/>
                        </a:rPr>
                        <a:t>in applications with liquid rates of 30 m³/(m²h) and above, when liquid </a:t>
                      </a:r>
                      <a:r>
                        <a:rPr lang="en-US" sz="1100" baseline="0" dirty="0" err="1" smtClean="0">
                          <a:latin typeface="Verdana" pitchFamily="34" charset="0"/>
                        </a:rPr>
                        <a:t>flowrate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 is high relative to vapor </a:t>
                      </a:r>
                      <a:r>
                        <a:rPr lang="en-US" sz="1100" baseline="0" dirty="0" err="1" smtClean="0">
                          <a:latin typeface="Verdana" pitchFamily="34" charset="0"/>
                        </a:rPr>
                        <a:t>flowrate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Verdana" pitchFamily="34" charset="0"/>
                        </a:rPr>
                        <a:t>packings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 are generally more expensive than plates, less expensive than </a:t>
                      </a:r>
                      <a:r>
                        <a:rPr lang="en-US" sz="1100" smtClean="0">
                          <a:latin typeface="Verdana" pitchFamily="34" charset="0"/>
                        </a:rPr>
                        <a:t>tray </a:t>
                      </a:r>
                      <a:r>
                        <a:rPr lang="en-US" sz="1100" smtClean="0">
                          <a:latin typeface="Verdana" pitchFamily="34" charset="0"/>
                        </a:rPr>
                        <a:t>columns 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for small column diameter (</a:t>
                      </a:r>
                      <a:r>
                        <a:rPr lang="en-US" sz="1100" i="1" dirty="0" smtClean="0">
                          <a:latin typeface="Verdana" pitchFamily="34" charset="0"/>
                        </a:rPr>
                        <a:t>D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&lt;0.6 m),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used in lower liquid-rate-applications (i.e.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less than 50 m³/(m² h)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i="0" dirty="0" smtClean="0">
                          <a:latin typeface="Verdana" pitchFamily="34" charset="0"/>
                        </a:rPr>
                        <a:t>various tray types made of metallic materials 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=500–10000 mm)</a:t>
                      </a:r>
                      <a:endParaRPr lang="en-US" sz="1100" i="0" dirty="0" smtClean="0"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more choices in materials of construction especially in corrosive service (e.g. plastic, ceramic, metal alloys, carbon),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random 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=50–800 mm)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structured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packings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=20–11000 mm) </a:t>
                      </a:r>
                      <a:endParaRPr lang="en-US" sz="1100" dirty="0" smtClean="0"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100" dirty="0" err="1" smtClean="0">
                          <a:latin typeface="Verdana" pitchFamily="34" charset="0"/>
                        </a:rPr>
                        <a:t>high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 liquid </a:t>
                      </a:r>
                      <a:r>
                        <a:rPr lang="de-DE" sz="1100" dirty="0" err="1" smtClean="0">
                          <a:latin typeface="Verdana" pitchFamily="34" charset="0"/>
                        </a:rPr>
                        <a:t>residence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 time</a:t>
                      </a:r>
                      <a:endParaRPr lang="en-US" sz="1100" i="0" dirty="0" smtClean="0"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less liquid entrainment, low liquid holdup, especially suitable for thermally sensitive material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pressure drop is rather high, typically </a:t>
                      </a:r>
                      <a:r>
                        <a:rPr lang="it-IT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 </a:t>
                      </a:r>
                      <a:r>
                        <a:rPr lang="it-IT" sz="110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mbar</a:t>
                      </a:r>
                      <a:r>
                        <a:rPr lang="it-IT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per </a:t>
                      </a:r>
                      <a:r>
                        <a:rPr lang="it-IT" sz="110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equilibrium</a:t>
                      </a:r>
                      <a:r>
                        <a:rPr lang="it-IT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stage (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not well suited for vacuum </a:t>
                      </a:r>
                      <a:r>
                        <a:rPr lang="de-DE" sz="110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services</a:t>
                      </a:r>
                      <a:r>
                        <a:rPr lang="it-IT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100" dirty="0" err="1" smtClean="0">
                          <a:latin typeface="Verdana" pitchFamily="34" charset="0"/>
                        </a:rPr>
                        <a:t>lower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Verdana" pitchFamily="34" charset="0"/>
                        </a:rPr>
                        <a:t>pressure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Verdana" pitchFamily="34" charset="0"/>
                        </a:rPr>
                        <a:t>drop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,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typically 0,1 to 0,5 mbar </a:t>
                      </a:r>
                      <a:r>
                        <a:rPr lang="it-IT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10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equilibrium</a:t>
                      </a:r>
                      <a:r>
                        <a:rPr lang="it-IT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stage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 (</a:t>
                      </a:r>
                      <a:r>
                        <a:rPr lang="de-DE" sz="1100" dirty="0" err="1" smtClean="0">
                          <a:latin typeface="Verdana" pitchFamily="34" charset="0"/>
                        </a:rPr>
                        <a:t>important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 in </a:t>
                      </a:r>
                      <a:r>
                        <a:rPr lang="de-DE" sz="1100" dirty="0" err="1" smtClean="0">
                          <a:latin typeface="Verdana" pitchFamily="34" charset="0"/>
                        </a:rPr>
                        <a:t>vacuum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Verdana" pitchFamily="34" charset="0"/>
                        </a:rPr>
                        <a:t>distillation</a:t>
                      </a:r>
                      <a:r>
                        <a:rPr lang="de-DE" sz="1100" dirty="0" smtClean="0">
                          <a:latin typeface="Verdana" pitchFamily="34" charset="0"/>
                        </a:rPr>
                        <a:t>)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dirty service (tray columns are easier to clean)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cleaning of a packing section is much too </a:t>
                      </a:r>
                      <a:r>
                        <a:rPr lang="en-US" sz="1100" dirty="0" err="1" smtClean="0">
                          <a:latin typeface="Verdana" pitchFamily="34" charset="0"/>
                        </a:rPr>
                        <a:t>complica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-ted and expensive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stable and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robust operation of the separation process, more flexible to variations in operating conditions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latin typeface="Verdana" pitchFamily="34" charset="0"/>
                        </a:rPr>
                        <a:t>foaming liquids can be handled more readily (less agitation of liquid by the </a:t>
                      </a:r>
                      <a:r>
                        <a:rPr lang="en-US" sz="1100" dirty="0" err="1" smtClean="0">
                          <a:latin typeface="Verdana" pitchFamily="34" charset="0"/>
                        </a:rPr>
                        <a:t>vapour</a:t>
                      </a:r>
                      <a:r>
                        <a:rPr lang="en-US" sz="1100" dirty="0" smtClean="0">
                          <a:latin typeface="Verdana" pitchFamily="34" charset="0"/>
                        </a:rPr>
                        <a:t>) 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100" dirty="0" smtClean="0"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aseline="0" dirty="0" smtClean="0">
                          <a:latin typeface="Verdana" pitchFamily="34" charset="0"/>
                        </a:rPr>
                        <a:t>due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to</a:t>
                      </a:r>
                      <a:r>
                        <a:rPr lang="de-DE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latin typeface="Verdana" pitchFamily="34" charset="0"/>
                        </a:rPr>
                        <a:t>novel developments of packing elements the industrial use of packed columns is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steadily</a:t>
                      </a:r>
                      <a:r>
                        <a:rPr lang="de-DE" sz="11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Verdana" pitchFamily="34" charset="0"/>
                        </a:rPr>
                        <a:t>increasing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90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b="0" dirty="0" smtClean="0"/>
              <a:t>	</a:t>
            </a:r>
            <a:r>
              <a:rPr lang="de-DE" b="0" dirty="0" err="1" smtClean="0"/>
              <a:t>Comparsion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Tray </a:t>
            </a:r>
            <a:r>
              <a:rPr lang="de-DE" b="0" dirty="0" err="1" smtClean="0"/>
              <a:t>and</a:t>
            </a:r>
            <a:r>
              <a:rPr lang="de-DE" b="0" dirty="0" smtClean="0"/>
              <a:t> </a:t>
            </a:r>
            <a:r>
              <a:rPr lang="de-DE" b="0" dirty="0" err="1" smtClean="0"/>
              <a:t>Packed</a:t>
            </a:r>
            <a:r>
              <a:rPr lang="de-DE" b="0" dirty="0" smtClean="0"/>
              <a:t> Columns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 Verbindung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b="0" dirty="0" smtClean="0"/>
              <a:t>	Overall View </a:t>
            </a:r>
            <a:r>
              <a:rPr lang="de-DE" b="0" dirty="0" err="1" smtClean="0"/>
              <a:t>of</a:t>
            </a:r>
            <a:r>
              <a:rPr lang="de-DE" b="0" dirty="0" smtClean="0"/>
              <a:t> a </a:t>
            </a:r>
            <a:r>
              <a:rPr lang="de-DE" b="0" dirty="0" err="1" smtClean="0"/>
              <a:t>Distillation</a:t>
            </a:r>
            <a:r>
              <a:rPr lang="de-DE" b="0" dirty="0" smtClean="0"/>
              <a:t> Unit</a:t>
            </a:r>
            <a:endParaRPr lang="de-DE" b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75387" y="6099175"/>
            <a:ext cx="23487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smtClean="0"/>
              <a:t>Source: </a:t>
            </a:r>
            <a:r>
              <a:rPr lang="de-DE" sz="1000" dirty="0"/>
              <a:t>GVWU mbH, Norderstedt</a:t>
            </a:r>
          </a:p>
        </p:txBody>
      </p:sp>
      <p:pic>
        <p:nvPicPr>
          <p:cNvPr id="9" name="Picture 5" descr="msotw9_temp0"/>
          <p:cNvPicPr>
            <a:picLocks noChangeAspect="1" noChangeArrowheads="1"/>
          </p:cNvPicPr>
          <p:nvPr/>
        </p:nvPicPr>
        <p:blipFill>
          <a:blip r:embed="rId3" cstate="print"/>
          <a:srcRect t="1339"/>
          <a:stretch>
            <a:fillRect/>
          </a:stretch>
        </p:blipFill>
        <p:spPr bwMode="auto">
          <a:xfrm>
            <a:off x="1304929" y="1087846"/>
            <a:ext cx="4031232" cy="533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38550" y="6315074"/>
            <a:ext cx="1762125" cy="200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38525" y="1060450"/>
            <a:ext cx="8723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Condenser</a:t>
            </a:r>
            <a:endParaRPr lang="de-DE" sz="10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56025" y="1933575"/>
            <a:ext cx="1095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Cooling</a:t>
            </a:r>
            <a:r>
              <a:rPr lang="de-DE" sz="1000" dirty="0" smtClean="0"/>
              <a:t> </a:t>
            </a:r>
            <a:r>
              <a:rPr lang="de-DE" sz="1000" dirty="0" err="1" smtClean="0"/>
              <a:t>Water</a:t>
            </a:r>
            <a:endParaRPr lang="de-DE" sz="10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35138" y="3165475"/>
            <a:ext cx="4924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smtClean="0"/>
              <a:t>Feed</a:t>
            </a:r>
            <a:endParaRPr lang="de-DE" sz="1000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352925" y="5038725"/>
            <a:ext cx="4924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smtClean="0"/>
              <a:t>Feed</a:t>
            </a:r>
            <a:endParaRPr lang="de-DE" sz="10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394075" y="2974975"/>
            <a:ext cx="7489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Distillate</a:t>
            </a:r>
            <a:endParaRPr lang="de-DE" sz="10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924425" y="3219450"/>
            <a:ext cx="7489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Distillate</a:t>
            </a:r>
            <a:endParaRPr lang="de-DE" sz="1000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089400" y="2917825"/>
            <a:ext cx="1095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Cooling</a:t>
            </a:r>
            <a:r>
              <a:rPr lang="de-DE" sz="1000" dirty="0" smtClean="0"/>
              <a:t> </a:t>
            </a:r>
            <a:r>
              <a:rPr lang="de-DE" sz="1000" dirty="0" err="1" smtClean="0"/>
              <a:t>Water</a:t>
            </a:r>
            <a:endParaRPr lang="de-DE" sz="1000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657350" y="4000500"/>
            <a:ext cx="418384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000" dirty="0" err="1" smtClean="0"/>
              <a:t>Steam</a:t>
            </a:r>
            <a:endParaRPr lang="de-DE" sz="1000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614863" y="5622925"/>
            <a:ext cx="11929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Bottom</a:t>
            </a:r>
            <a:r>
              <a:rPr lang="de-DE" sz="1000" dirty="0" smtClean="0"/>
              <a:t> </a:t>
            </a:r>
            <a:r>
              <a:rPr lang="de-DE" sz="1000" dirty="0" err="1" smtClean="0"/>
              <a:t>Product</a:t>
            </a:r>
            <a:endParaRPr lang="de-DE" sz="1000" dirty="0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032250" y="6064250"/>
            <a:ext cx="798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e-DE" sz="1000" dirty="0" err="1" smtClean="0"/>
              <a:t>Cooling</a:t>
            </a:r>
            <a:r>
              <a:rPr lang="de-DE" sz="1000" dirty="0" smtClean="0"/>
              <a:t> </a:t>
            </a:r>
            <a:r>
              <a:rPr lang="de-DE" sz="1000" dirty="0" err="1" smtClean="0"/>
              <a:t>Water</a:t>
            </a:r>
            <a:endParaRPr lang="de-DE" sz="1000" dirty="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697038" y="5797550"/>
            <a:ext cx="100828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000" dirty="0" err="1" smtClean="0"/>
              <a:t>Bottom</a:t>
            </a:r>
            <a:r>
              <a:rPr lang="de-DE" sz="1000" dirty="0" smtClean="0"/>
              <a:t> </a:t>
            </a:r>
            <a:r>
              <a:rPr lang="de-DE" sz="1000" dirty="0" err="1" smtClean="0"/>
              <a:t>Product</a:t>
            </a:r>
            <a:endParaRPr lang="de-DE" sz="1000" dirty="0" smtClean="0"/>
          </a:p>
          <a:p>
            <a:pPr algn="l"/>
            <a:r>
              <a:rPr lang="de-DE" sz="1000" dirty="0" smtClean="0"/>
              <a:t>Cooler</a:t>
            </a:r>
            <a:endParaRPr lang="de-DE" sz="1000" dirty="0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693863" y="5549900"/>
            <a:ext cx="979435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000" dirty="0" smtClean="0"/>
              <a:t>Feed </a:t>
            </a:r>
            <a:r>
              <a:rPr lang="de-DE" sz="1000" dirty="0" err="1" smtClean="0"/>
              <a:t>Preheater</a:t>
            </a:r>
            <a:endParaRPr lang="de-DE" sz="1000" dirty="0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976813" y="3675063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Distillate</a:t>
            </a:r>
            <a:endParaRPr lang="de-DE" sz="1000" dirty="0"/>
          </a:p>
          <a:p>
            <a:pPr algn="l"/>
            <a:r>
              <a:rPr lang="de-DE" sz="1000" dirty="0" smtClean="0"/>
              <a:t>Pump</a:t>
            </a:r>
            <a:endParaRPr lang="de-DE" sz="1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217738" y="5038725"/>
            <a:ext cx="36388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000" dirty="0" smtClean="0"/>
              <a:t>Pump</a:t>
            </a:r>
            <a:endParaRPr lang="de-DE" sz="1000" dirty="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429000" y="3352800"/>
            <a:ext cx="764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Distillate</a:t>
            </a:r>
            <a:endParaRPr lang="de-DE" sz="1000" dirty="0" smtClean="0"/>
          </a:p>
          <a:p>
            <a:pPr algn="l"/>
            <a:r>
              <a:rPr lang="de-DE" sz="1000" dirty="0" smtClean="0"/>
              <a:t>Cooler</a:t>
            </a:r>
            <a:endParaRPr lang="de-DE" sz="1000" dirty="0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341563" y="4225925"/>
            <a:ext cx="527388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000" dirty="0" err="1" smtClean="0"/>
              <a:t>Reboiler</a:t>
            </a:r>
            <a:endParaRPr lang="de-DE" sz="1000" dirty="0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11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1066822"/>
            <a:ext cx="8143875" cy="537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Gerade Verbindung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b="0" dirty="0" smtClean="0"/>
              <a:t>	</a:t>
            </a:r>
            <a:r>
              <a:rPr lang="de-DE" b="0" dirty="0" err="1" smtClean="0"/>
              <a:t>Piping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Instrumentation Diagramm </a:t>
            </a:r>
            <a:r>
              <a:rPr lang="de-DE" b="0" dirty="0" err="1" smtClean="0"/>
              <a:t>of</a:t>
            </a:r>
            <a:r>
              <a:rPr lang="de-DE" b="0" dirty="0" smtClean="0"/>
              <a:t> a </a:t>
            </a:r>
            <a:r>
              <a:rPr lang="de-DE" b="0" dirty="0" err="1" smtClean="0"/>
              <a:t>Distillation</a:t>
            </a:r>
            <a:r>
              <a:rPr lang="de-DE" b="0" dirty="0" smtClean="0"/>
              <a:t> Unit</a:t>
            </a:r>
            <a:endParaRPr lang="de-DE" b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33400" y="6175375"/>
            <a:ext cx="50561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000" dirty="0" smtClean="0"/>
              <a:t>Source: </a:t>
            </a:r>
            <a:r>
              <a:rPr lang="de-DE" sz="1000" dirty="0" err="1" smtClean="0"/>
              <a:t>Baerns</a:t>
            </a:r>
            <a:r>
              <a:rPr lang="de-DE" sz="1000" dirty="0" smtClean="0"/>
              <a:t>, M. et al.: Technische Chemie. Weinheim</a:t>
            </a:r>
            <a:r>
              <a:rPr lang="de-DE" sz="1000" dirty="0"/>
              <a:t>: </a:t>
            </a:r>
            <a:r>
              <a:rPr lang="de-DE" sz="1000" dirty="0" smtClean="0"/>
              <a:t>WILEY-VCH 2006</a:t>
            </a:r>
            <a:endParaRPr lang="de-DE" sz="10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 err="1" smtClean="0"/>
              <a:t>Conceptual</a:t>
            </a:r>
            <a:r>
              <a:rPr lang="de-DE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, Absorption </a:t>
            </a:r>
            <a:r>
              <a:rPr lang="de-DE" dirty="0" err="1" smtClean="0"/>
              <a:t>and</a:t>
            </a:r>
            <a:r>
              <a:rPr lang="de-DE" dirty="0" smtClean="0"/>
              <a:t> Stripping Systems</a:t>
            </a:r>
            <a:br>
              <a:rPr lang="de-DE" dirty="0" smtClean="0"/>
            </a:br>
            <a:r>
              <a:rPr lang="de-DE" dirty="0" err="1" smtClean="0"/>
              <a:t>Timetable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Contents </a:t>
            </a:r>
            <a:r>
              <a:rPr lang="de-DE" dirty="0" err="1" smtClean="0"/>
              <a:t>of</a:t>
            </a:r>
            <a:r>
              <a:rPr lang="de-DE" dirty="0" smtClean="0"/>
              <a:t> Lectures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Exercises</a:t>
            </a:r>
            <a:endParaRPr lang="de-DE" dirty="0"/>
          </a:p>
        </p:txBody>
      </p:sp>
      <p:graphicFrame>
        <p:nvGraphicFramePr>
          <p:cNvPr id="11391" name="Group 127"/>
          <p:cNvGraphicFramePr>
            <a:graphicFrameLocks noGrp="1"/>
          </p:cNvGraphicFramePr>
          <p:nvPr/>
        </p:nvGraphicFramePr>
        <p:xfrm>
          <a:off x="657225" y="1355727"/>
          <a:ext cx="7881189" cy="4555800"/>
        </p:xfrm>
        <a:graphic>
          <a:graphicData uri="http://schemas.openxmlformats.org/drawingml/2006/table">
            <a:tbl>
              <a:tblPr/>
              <a:tblGrid>
                <a:gridCol w="1183800"/>
                <a:gridCol w="845025"/>
                <a:gridCol w="1790700"/>
                <a:gridCol w="4061664"/>
              </a:tblGrid>
              <a:tr h="29569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Lectures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5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19.11.2013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 09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Fundamentals</a:t>
                      </a:r>
                      <a:r>
                        <a:rPr lang="de-DE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of</a:t>
                      </a:r>
                      <a:r>
                        <a:rPr lang="de-DE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Binary</a:t>
                      </a:r>
                      <a:r>
                        <a:rPr lang="de-DE" sz="12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Distillation</a:t>
                      </a:r>
                      <a:endParaRPr lang="de-DE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5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26.11.2013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 10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Types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Distillation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Columns</a:t>
                      </a: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5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03.12.2013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 11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Design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Distillation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 Columns</a:t>
                      </a: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1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569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Exercises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19.11.2013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Assignment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date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26.11.2013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 10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Design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Multicomponent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Distillation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System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Using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Simulation Software CHEMCAD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group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work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two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students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elaboration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 final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project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report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03.12.2013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 11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10.12.2013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 12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13.12.2013</a:t>
                      </a: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Due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date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el 5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smtClean="0"/>
              <a:t>Tray </a:t>
            </a:r>
            <a:r>
              <a:rPr lang="de-DE" b="0" dirty="0" err="1" smtClean="0"/>
              <a:t>Column</a:t>
            </a:r>
            <a:r>
              <a:rPr lang="de-DE" b="0" dirty="0" smtClean="0"/>
              <a:t> Design</a:t>
            </a:r>
            <a:br>
              <a:rPr lang="de-DE" b="0" dirty="0" smtClean="0"/>
            </a:br>
            <a:r>
              <a:rPr lang="de-DE" b="0" dirty="0" smtClean="0"/>
              <a:t>	</a:t>
            </a:r>
            <a:endParaRPr lang="de-DE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02187" y="6099175"/>
            <a:ext cx="393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smtClean="0"/>
              <a:t>Source: A. </a:t>
            </a:r>
            <a:r>
              <a:rPr lang="de-DE" sz="1000" dirty="0" err="1" smtClean="0"/>
              <a:t>Mersmann</a:t>
            </a:r>
            <a:r>
              <a:rPr lang="de-DE" sz="1000" dirty="0" smtClean="0"/>
              <a:t>, M. Kind, J. </a:t>
            </a:r>
            <a:r>
              <a:rPr lang="de-DE" sz="1000" dirty="0" err="1" smtClean="0"/>
              <a:t>Stichlmair</a:t>
            </a:r>
            <a:r>
              <a:rPr lang="de-DE" sz="1000" dirty="0" smtClean="0"/>
              <a:t>: Thermal </a:t>
            </a:r>
          </a:p>
          <a:p>
            <a:pPr algn="l"/>
            <a:r>
              <a:rPr lang="de-DE" sz="1000" dirty="0" smtClean="0"/>
              <a:t>Separation Technology. Berlin, Heidelberg: Springer 2011</a:t>
            </a:r>
            <a:endParaRPr lang="de-DE" sz="1000" dirty="0"/>
          </a:p>
        </p:txBody>
      </p:sp>
      <p:pic>
        <p:nvPicPr>
          <p:cNvPr id="1607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1062038"/>
            <a:ext cx="2628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4963" y="1624013"/>
            <a:ext cx="3343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3409950" y="1263650"/>
          <a:ext cx="2143125" cy="46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1371600"/>
              </a:tblGrid>
              <a:tr h="241846">
                <a:tc gridSpan="2">
                  <a:txBody>
                    <a:bodyPr/>
                    <a:lstStyle/>
                    <a:p>
                      <a:r>
                        <a:rPr lang="de-DE" sz="1000" b="1" i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Symbols</a:t>
                      </a:r>
                      <a:endParaRPr lang="de-DE" sz="1000" b="1" i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endParaRPr lang="de-DE" sz="800" b="0" i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  a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downcomer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b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>
                          <a:latin typeface="Verdana" pitchFamily="34" charset="0"/>
                        </a:rPr>
                        <a:t>tray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support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c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sieve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trays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d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man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way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e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outlet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weir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f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inlet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weir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g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side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wall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of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downcomer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h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liquid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seal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de-DE" sz="8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A</a:t>
                      </a:r>
                      <a:r>
                        <a:rPr lang="de-DE" sz="1000" baseline="-25000" dirty="0" err="1" smtClean="0">
                          <a:latin typeface="Verdana" pitchFamily="34" charset="0"/>
                        </a:rPr>
                        <a:t>ac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active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area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A</a:t>
                      </a:r>
                      <a:r>
                        <a:rPr lang="de-DE" sz="1000" baseline="-25000" dirty="0" smtClean="0">
                          <a:latin typeface="Verdana" pitchFamily="34" charset="0"/>
                        </a:rPr>
                        <a:t>d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downcomer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area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D</a:t>
                      </a:r>
                      <a:r>
                        <a:rPr lang="de-DE" sz="1000" baseline="-25000" dirty="0" err="1" smtClean="0">
                          <a:latin typeface="Verdana" pitchFamily="34" charset="0"/>
                        </a:rPr>
                        <a:t>c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column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diameter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d</a:t>
                      </a:r>
                      <a:r>
                        <a:rPr lang="de-DE" sz="1000" baseline="-25000" dirty="0" err="1" smtClean="0">
                          <a:latin typeface="Verdana" pitchFamily="34" charset="0"/>
                        </a:rPr>
                        <a:t>cap</a:t>
                      </a:r>
                      <a:r>
                        <a:rPr lang="de-DE" sz="1000" baseline="-25000" dirty="0" smtClean="0">
                          <a:latin typeface="Verdana" pitchFamily="34" charset="0"/>
                        </a:rPr>
                        <a:t>, v, h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 err="1" smtClean="0">
                          <a:latin typeface="Verdana" pitchFamily="34" charset="0"/>
                        </a:rPr>
                        <a:t>bubble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cup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,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valve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de-DE" sz="1000" dirty="0" smtClean="0">
                          <a:latin typeface="Verdana" pitchFamily="34" charset="0"/>
                        </a:rPr>
                        <a:t>hole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diameter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H, </a:t>
                      </a:r>
                      <a:r>
                        <a:rPr lang="de-DE" sz="1000" dirty="0" smtClean="0">
                          <a:latin typeface="Verdana" pitchFamily="34" charset="0"/>
                          <a:sym typeface="Symbol"/>
                        </a:rPr>
                        <a:t></a:t>
                      </a:r>
                      <a:r>
                        <a:rPr lang="de-DE" sz="1000" i="1" dirty="0" smtClean="0">
                          <a:latin typeface="Verdana" pitchFamily="34" charset="0"/>
                        </a:rPr>
                        <a:t>z</a:t>
                      </a:r>
                      <a:endParaRPr lang="de-DE" sz="1000" i="1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tray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spacing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 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h</a:t>
                      </a:r>
                      <a:r>
                        <a:rPr lang="de-DE" sz="1000" baseline="-25000" dirty="0" err="1" smtClean="0">
                          <a:latin typeface="Verdana" pitchFamily="34" charset="0"/>
                        </a:rPr>
                        <a:t>cl</a:t>
                      </a:r>
                      <a:endParaRPr lang="de-DE" sz="1000" baseline="-25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height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of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down-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comer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clearance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h</a:t>
                      </a:r>
                      <a:r>
                        <a:rPr lang="de-DE" sz="1000" baseline="-25000" dirty="0" err="1" smtClean="0">
                          <a:latin typeface="Verdana" pitchFamily="34" charset="0"/>
                        </a:rPr>
                        <a:t>w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weir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height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l</a:t>
                      </a:r>
                      <a:r>
                        <a:rPr lang="de-DE" sz="1000" baseline="-25000" dirty="0" err="1" smtClean="0">
                          <a:latin typeface="Verdana" pitchFamily="34" charset="0"/>
                        </a:rPr>
                        <a:t>w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weir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length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l</a:t>
                      </a:r>
                      <a:r>
                        <a:rPr lang="de-DE" sz="1000" baseline="-25000" dirty="0" err="1" smtClean="0">
                          <a:latin typeface="Verdana" pitchFamily="34" charset="0"/>
                        </a:rPr>
                        <a:t>L</a:t>
                      </a:r>
                      <a:endParaRPr lang="de-DE" sz="1000" baseline="-25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length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of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liquid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flow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path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  <a:sym typeface="Symbol"/>
                        </a:rPr>
                        <a:t>  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  <a:sym typeface="Symbol"/>
                        </a:rPr>
                        <a:t>r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elative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free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area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481360" y="125730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i="1" dirty="0" smtClean="0"/>
              <a:t>Characteristic dimensions </a:t>
            </a:r>
          </a:p>
          <a:p>
            <a:pPr algn="l"/>
            <a:r>
              <a:rPr lang="en-US" sz="1000" b="1" i="1" dirty="0" smtClean="0"/>
              <a:t>of industrial tray designs</a:t>
            </a:r>
            <a:endParaRPr lang="de-DE" sz="1000" b="1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7027330" y="4000500"/>
            <a:ext cx="16991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000" i="1" dirty="0" err="1" smtClean="0"/>
              <a:t>w</a:t>
            </a:r>
            <a:r>
              <a:rPr lang="de-DE" sz="1000" i="1" baseline="-25000" dirty="0" err="1" smtClean="0"/>
              <a:t>G</a:t>
            </a:r>
            <a:endParaRPr lang="de-DE" sz="1000" i="1" baseline="-250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el 5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smtClean="0"/>
              <a:t>Design </a:t>
            </a:r>
            <a:r>
              <a:rPr lang="de-DE" b="0" dirty="0" err="1" smtClean="0"/>
              <a:t>Principles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Packed</a:t>
            </a:r>
            <a:r>
              <a:rPr lang="de-DE" b="0" dirty="0" smtClean="0"/>
              <a:t> Columns: Tower </a:t>
            </a:r>
            <a:r>
              <a:rPr lang="de-DE" b="0" dirty="0" err="1" smtClean="0"/>
              <a:t>with</a:t>
            </a:r>
            <a:r>
              <a:rPr lang="de-DE" b="0" dirty="0" smtClean="0"/>
              <a:t> Structured </a:t>
            </a:r>
            <a:r>
              <a:rPr lang="de-DE" b="0" dirty="0" err="1" smtClean="0"/>
              <a:t>Packing</a:t>
            </a:r>
            <a:r>
              <a:rPr lang="de-DE" b="0" dirty="0" smtClean="0"/>
              <a:t> (A); Tower </a:t>
            </a:r>
            <a:r>
              <a:rPr lang="de-DE" b="0" dirty="0" err="1" smtClean="0"/>
              <a:t>with</a:t>
            </a:r>
            <a:r>
              <a:rPr lang="de-DE" b="0" dirty="0" smtClean="0"/>
              <a:t> 	Structured-</a:t>
            </a:r>
            <a:r>
              <a:rPr lang="de-DE" b="0" dirty="0" err="1" smtClean="0"/>
              <a:t>Packed</a:t>
            </a:r>
            <a:r>
              <a:rPr lang="de-DE" b="0" dirty="0" smtClean="0"/>
              <a:t> Top </a:t>
            </a:r>
            <a:r>
              <a:rPr lang="de-DE" b="0" dirty="0" err="1" smtClean="0"/>
              <a:t>Bed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Random-</a:t>
            </a:r>
            <a:r>
              <a:rPr lang="de-DE" b="0" dirty="0" err="1" smtClean="0"/>
              <a:t>Packed</a:t>
            </a:r>
            <a:r>
              <a:rPr lang="de-DE" b="0" dirty="0" smtClean="0"/>
              <a:t> </a:t>
            </a:r>
            <a:r>
              <a:rPr lang="de-DE" b="0" dirty="0" err="1" smtClean="0"/>
              <a:t>Bottom</a:t>
            </a:r>
            <a:r>
              <a:rPr lang="de-DE" b="0" dirty="0" smtClean="0"/>
              <a:t> </a:t>
            </a:r>
            <a:r>
              <a:rPr lang="de-DE" b="0" dirty="0" err="1" smtClean="0"/>
              <a:t>Bed</a:t>
            </a:r>
            <a:r>
              <a:rPr lang="de-DE" b="0" dirty="0" smtClean="0"/>
              <a:t> (B)  </a:t>
            </a:r>
            <a:endParaRPr lang="de-DE" dirty="0"/>
          </a:p>
        </p:txBody>
      </p:sp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052513"/>
            <a:ext cx="2667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9" name="Picture 11"/>
          <p:cNvPicPr>
            <a:picLocks noChangeAspect="1" noChangeArrowheads="1"/>
          </p:cNvPicPr>
          <p:nvPr/>
        </p:nvPicPr>
        <p:blipFill>
          <a:blip r:embed="rId4" cstate="print"/>
          <a:srcRect t="3298"/>
          <a:stretch>
            <a:fillRect/>
          </a:stretch>
        </p:blipFill>
        <p:spPr bwMode="auto">
          <a:xfrm>
            <a:off x="400050" y="1080147"/>
            <a:ext cx="3048000" cy="527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352800" y="1263650"/>
          <a:ext cx="2371725" cy="176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21"/>
                <a:gridCol w="1517904"/>
              </a:tblGrid>
              <a:tr h="241846">
                <a:tc gridSpan="2">
                  <a:txBody>
                    <a:bodyPr/>
                    <a:lstStyle/>
                    <a:p>
                      <a:r>
                        <a:rPr lang="de-DE" sz="1000" b="1" i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Symbols</a:t>
                      </a:r>
                      <a:endParaRPr lang="de-DE" sz="1000" b="1" i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endParaRPr lang="de-DE" sz="800" b="0" i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  a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liquid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distributor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b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liquid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collector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c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structured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packing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d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>
                          <a:latin typeface="Verdana" pitchFamily="34" charset="0"/>
                        </a:rPr>
                        <a:t>support</a:t>
                      </a:r>
                      <a:r>
                        <a:rPr lang="de-DE" sz="100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grid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e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man </a:t>
                      </a:r>
                      <a:r>
                        <a:rPr lang="de-DE" sz="1000" dirty="0" err="1" smtClean="0">
                          <a:latin typeface="Verdana" pitchFamily="34" charset="0"/>
                        </a:rPr>
                        <a:t>way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Verdana" pitchFamily="34" charset="0"/>
                        </a:rPr>
                        <a:t>  f 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Verdana" pitchFamily="34" charset="0"/>
                        </a:rPr>
                        <a:t>liquid</a:t>
                      </a:r>
                      <a:r>
                        <a:rPr lang="de-DE" sz="100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Verdana" pitchFamily="34" charset="0"/>
                        </a:rPr>
                        <a:t>re-distributor</a:t>
                      </a:r>
                      <a:endParaRPr lang="de-DE" sz="10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de-DE" sz="8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>
                        <a:latin typeface="Verdana" pitchFamily="34" charset="0"/>
                      </a:endParaRPr>
                    </a:p>
                  </a:txBody>
                  <a:tcPr marL="90000" marR="90000" marT="0" marB="36000">
                    <a:noFill/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76702" y="1181100"/>
            <a:ext cx="431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(A)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667802" y="1181100"/>
            <a:ext cx="431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(B)</a:t>
            </a:r>
            <a:endParaRPr lang="de-DE" sz="12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59037" y="6089650"/>
            <a:ext cx="6075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1000" dirty="0" smtClean="0"/>
              <a:t>      </a:t>
            </a:r>
            <a:r>
              <a:rPr lang="de-DE" sz="1000" dirty="0" err="1" smtClean="0"/>
              <a:t>Sources</a:t>
            </a:r>
            <a:r>
              <a:rPr lang="de-DE" sz="1000" dirty="0" smtClean="0"/>
              <a:t>: 	A. </a:t>
            </a:r>
            <a:r>
              <a:rPr lang="de-DE" sz="1000" dirty="0" err="1" smtClean="0"/>
              <a:t>Mersmann</a:t>
            </a:r>
            <a:r>
              <a:rPr lang="de-DE" sz="1000" dirty="0" smtClean="0"/>
              <a:t>, M. Kind, J. </a:t>
            </a:r>
            <a:r>
              <a:rPr lang="de-DE" sz="1000" dirty="0" err="1" smtClean="0"/>
              <a:t>Stichlmair</a:t>
            </a:r>
            <a:r>
              <a:rPr lang="de-DE" sz="1000" dirty="0" smtClean="0"/>
              <a:t>: Thermal Separation Technology. Berlin, 	Heidelberg: Springer 2011; D.W. Green (</a:t>
            </a:r>
            <a:r>
              <a:rPr lang="de-DE" sz="1000" dirty="0" err="1" smtClean="0"/>
              <a:t>ed</a:t>
            </a:r>
            <a:r>
              <a:rPr lang="de-DE" sz="1000" dirty="0" smtClean="0"/>
              <a:t>.): </a:t>
            </a:r>
            <a:r>
              <a:rPr lang="de-DE" sz="1000" dirty="0" err="1" smtClean="0"/>
              <a:t>Perry´s</a:t>
            </a:r>
            <a:r>
              <a:rPr lang="de-DE" sz="1000" dirty="0" smtClean="0"/>
              <a:t> Chemical  Engineers´ 	Handbook, New York: McGraw-Hill 2008 </a:t>
            </a:r>
            <a:endParaRPr lang="de-DE" sz="100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err="1" smtClean="0"/>
              <a:t>Examples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Distillation</a:t>
            </a:r>
            <a:r>
              <a:rPr lang="de-DE" b="0" dirty="0" smtClean="0"/>
              <a:t> </a:t>
            </a:r>
            <a:r>
              <a:rPr lang="de-DE" b="0" dirty="0" err="1" smtClean="0"/>
              <a:t>Column</a:t>
            </a:r>
            <a:r>
              <a:rPr lang="de-DE" b="0" dirty="0" smtClean="0"/>
              <a:t> </a:t>
            </a:r>
            <a:r>
              <a:rPr lang="de-DE" b="0" dirty="0" err="1" smtClean="0"/>
              <a:t>Internals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774700" y="6115050"/>
            <a:ext cx="2719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2925"/>
            <a:r>
              <a:rPr lang="de-DE" sz="1000" dirty="0" smtClean="0"/>
              <a:t>Source: </a:t>
            </a:r>
            <a:r>
              <a:rPr lang="de-DE" sz="1000" dirty="0"/>
              <a:t>GEA Wiegand </a:t>
            </a:r>
            <a:r>
              <a:rPr lang="de-DE" sz="1000" dirty="0" smtClean="0"/>
              <a:t>GmbH, </a:t>
            </a:r>
            <a:r>
              <a:rPr lang="de-DE" sz="1000" dirty="0"/>
              <a:t>Ettlingen</a:t>
            </a:r>
          </a:p>
        </p:txBody>
      </p:sp>
      <p:pic>
        <p:nvPicPr>
          <p:cNvPr id="29703" name="Picture 9" descr="msoFC6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0" y="1150938"/>
            <a:ext cx="36703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" descr="msoD6AF6"/>
          <p:cNvPicPr>
            <a:picLocks noChangeAspect="1" noChangeArrowheads="1"/>
          </p:cNvPicPr>
          <p:nvPr/>
        </p:nvPicPr>
        <p:blipFill>
          <a:blip r:embed="rId4" cstate="print"/>
          <a:srcRect l="1082"/>
          <a:stretch>
            <a:fillRect/>
          </a:stretch>
        </p:blipFill>
        <p:spPr bwMode="auto">
          <a:xfrm>
            <a:off x="809625" y="3892550"/>
            <a:ext cx="36210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msoBA56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92550"/>
            <a:ext cx="35417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2" descr="msoE1372"/>
          <p:cNvPicPr>
            <a:picLocks noChangeAspect="1" noChangeArrowheads="1"/>
          </p:cNvPicPr>
          <p:nvPr/>
        </p:nvPicPr>
        <p:blipFill>
          <a:blip r:embed="rId6" cstate="print"/>
          <a:srcRect l="1082"/>
          <a:stretch>
            <a:fillRect/>
          </a:stretch>
        </p:blipFill>
        <p:spPr bwMode="auto">
          <a:xfrm>
            <a:off x="4713288" y="1138238"/>
            <a:ext cx="36242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717550" y="2947988"/>
            <a:ext cx="9348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100" dirty="0" err="1" smtClean="0"/>
              <a:t>Sieve</a:t>
            </a:r>
            <a:r>
              <a:rPr lang="de-DE" sz="1100" dirty="0" smtClean="0"/>
              <a:t> Tray</a:t>
            </a:r>
            <a:endParaRPr lang="de-DE" sz="1100" dirty="0"/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771525" y="5735638"/>
            <a:ext cx="13548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100" dirty="0" smtClean="0"/>
              <a:t>Bubble Cap Tray</a:t>
            </a:r>
            <a:endParaRPr lang="de-DE" sz="1100" dirty="0"/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4648200" y="3397250"/>
            <a:ext cx="13484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100" dirty="0" smtClean="0"/>
              <a:t>Tunnel Cap Tray</a:t>
            </a:r>
            <a:endParaRPr lang="de-DE" sz="1100" dirty="0"/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4695825" y="5897563"/>
            <a:ext cx="15424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100" dirty="0" err="1" smtClean="0"/>
              <a:t>Struktured</a:t>
            </a:r>
            <a:r>
              <a:rPr lang="de-DE" sz="1100" dirty="0" smtClean="0"/>
              <a:t> </a:t>
            </a:r>
            <a:r>
              <a:rPr lang="de-DE" sz="1100" dirty="0" err="1" smtClean="0"/>
              <a:t>Packing</a:t>
            </a:r>
            <a:endParaRPr lang="de-DE" sz="110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err="1" smtClean="0"/>
              <a:t>Examples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Distillation</a:t>
            </a:r>
            <a:r>
              <a:rPr lang="de-DE" b="0" dirty="0" smtClean="0"/>
              <a:t> </a:t>
            </a:r>
            <a:r>
              <a:rPr lang="de-DE" b="0" dirty="0" err="1" smtClean="0"/>
              <a:t>Column</a:t>
            </a:r>
            <a:r>
              <a:rPr lang="de-DE" b="0" dirty="0" smtClean="0"/>
              <a:t> </a:t>
            </a:r>
            <a:r>
              <a:rPr lang="de-DE" b="0" dirty="0" err="1" smtClean="0"/>
              <a:t>Internals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84515" y="5741988"/>
            <a:ext cx="378501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100" dirty="0" smtClean="0"/>
              <a:t>Floating </a:t>
            </a:r>
            <a:r>
              <a:rPr lang="de-DE" sz="1100" dirty="0" err="1" smtClean="0"/>
              <a:t>valve</a:t>
            </a:r>
            <a:r>
              <a:rPr lang="de-DE" sz="1100" dirty="0" smtClean="0"/>
              <a:t> </a:t>
            </a:r>
            <a:r>
              <a:rPr lang="de-DE" sz="1100" dirty="0" err="1" smtClean="0"/>
              <a:t>tray</a:t>
            </a:r>
            <a:r>
              <a:rPr lang="de-DE" sz="1100" dirty="0" smtClean="0"/>
              <a:t> </a:t>
            </a:r>
            <a:r>
              <a:rPr lang="de-DE" sz="1100" dirty="0" err="1" smtClean="0"/>
              <a:t>with</a:t>
            </a:r>
            <a:r>
              <a:rPr lang="de-DE" sz="1100" dirty="0" smtClean="0"/>
              <a:t> </a:t>
            </a:r>
            <a:r>
              <a:rPr lang="de-DE" sz="1100" dirty="0" err="1" smtClean="0"/>
              <a:t>rectangular-shaped</a:t>
            </a:r>
            <a:r>
              <a:rPr lang="de-DE" sz="1100" dirty="0" smtClean="0"/>
              <a:t> </a:t>
            </a:r>
            <a:r>
              <a:rPr lang="de-DE" sz="1100" dirty="0" err="1" smtClean="0"/>
              <a:t>valves</a:t>
            </a:r>
            <a:endParaRPr lang="de-DE" sz="1100" dirty="0" smtClean="0"/>
          </a:p>
          <a:p>
            <a:pPr algn="l"/>
            <a:r>
              <a:rPr lang="de-DE" sz="1100" dirty="0" smtClean="0"/>
              <a:t>(BDH™ </a:t>
            </a:r>
            <a:r>
              <a:rPr lang="de-DE" sz="1100" dirty="0" err="1" smtClean="0"/>
              <a:t>valve</a:t>
            </a:r>
            <a:r>
              <a:rPr lang="de-DE" sz="1100" dirty="0" smtClean="0"/>
              <a:t>) </a:t>
            </a:r>
          </a:p>
          <a:p>
            <a:pPr algn="l"/>
            <a:endParaRPr lang="de-DE" sz="1100" dirty="0" smtClean="0"/>
          </a:p>
          <a:p>
            <a:pPr algn="l"/>
            <a:r>
              <a:rPr lang="de-DE" sz="1000" dirty="0" smtClean="0"/>
              <a:t>Source: Sulzer </a:t>
            </a:r>
            <a:r>
              <a:rPr lang="de-DE" sz="1000" dirty="0" err="1"/>
              <a:t>Chemtech</a:t>
            </a:r>
            <a:r>
              <a:rPr lang="de-DE" sz="1000" dirty="0"/>
              <a:t> </a:t>
            </a:r>
            <a:r>
              <a:rPr lang="de-DE" sz="1000" dirty="0" smtClean="0"/>
              <a:t>AG</a:t>
            </a:r>
            <a:endParaRPr lang="de-DE" sz="1000" dirty="0"/>
          </a:p>
        </p:txBody>
      </p:sp>
      <p:pic>
        <p:nvPicPr>
          <p:cNvPr id="15" name="Picture 8" descr="msotw9_temp0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20700" y="1123950"/>
            <a:ext cx="38862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906963" y="5011738"/>
            <a:ext cx="2404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100" dirty="0"/>
              <a:t>Detail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Varioflex</a:t>
            </a:r>
            <a:r>
              <a:rPr lang="de-DE" sz="1100" dirty="0" smtClean="0">
                <a:sym typeface="Symbol"/>
              </a:rPr>
              <a:t></a:t>
            </a:r>
            <a:r>
              <a:rPr lang="de-DE" sz="1100" dirty="0" smtClean="0"/>
              <a:t> </a:t>
            </a:r>
            <a:r>
              <a:rPr lang="de-DE" sz="1100" dirty="0" err="1" smtClean="0"/>
              <a:t>valve</a:t>
            </a:r>
            <a:r>
              <a:rPr lang="de-DE" sz="1100" dirty="0" smtClean="0"/>
              <a:t> </a:t>
            </a:r>
            <a:r>
              <a:rPr lang="de-DE" sz="1100" dirty="0" err="1" smtClean="0"/>
              <a:t>tray</a:t>
            </a:r>
            <a:endParaRPr lang="de-DE" sz="1100" dirty="0" smtClean="0"/>
          </a:p>
          <a:p>
            <a:pPr algn="l"/>
            <a:endParaRPr lang="de-DE" sz="1100" dirty="0"/>
          </a:p>
          <a:p>
            <a:pPr algn="l"/>
            <a:r>
              <a:rPr lang="de-DE" sz="1000" dirty="0" smtClean="0"/>
              <a:t>Source: </a:t>
            </a:r>
            <a:r>
              <a:rPr lang="de-DE" sz="1000" dirty="0"/>
              <a:t>Koch-</a:t>
            </a:r>
            <a:r>
              <a:rPr lang="de-DE" sz="1000" dirty="0" err="1"/>
              <a:t>Glitsch</a:t>
            </a:r>
            <a:r>
              <a:rPr lang="de-DE" sz="1000" dirty="0"/>
              <a:t>, Inc</a:t>
            </a:r>
            <a:r>
              <a:rPr lang="de-DE" sz="1000" dirty="0" smtClean="0"/>
              <a:t>.</a:t>
            </a:r>
            <a:endParaRPr lang="de-DE" sz="1000" dirty="0"/>
          </a:p>
        </p:txBody>
      </p:sp>
      <p:pic>
        <p:nvPicPr>
          <p:cNvPr id="18" name="Picture 7" descr="msotw9_temp0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940300" y="1949450"/>
            <a:ext cx="36449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4" name="Picture 2" descr="BDH valve"/>
          <p:cNvPicPr>
            <a:picLocks noChangeAspect="1" noChangeArrowheads="1"/>
          </p:cNvPicPr>
          <p:nvPr/>
        </p:nvPicPr>
        <p:blipFill>
          <a:blip r:embed="rId5" cstate="print"/>
          <a:srcRect l="13146" t="16560" r="13146" b="1948"/>
          <a:stretch>
            <a:fillRect/>
          </a:stretch>
        </p:blipFill>
        <p:spPr bwMode="auto">
          <a:xfrm>
            <a:off x="514861" y="4255410"/>
            <a:ext cx="2325252" cy="1445616"/>
          </a:xfrm>
          <a:prstGeom prst="rect">
            <a:avLst/>
          </a:prstGeom>
          <a:noFill/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err="1" smtClean="0"/>
              <a:t>Examples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Distillation</a:t>
            </a:r>
            <a:r>
              <a:rPr lang="de-DE" b="0" dirty="0" smtClean="0"/>
              <a:t> </a:t>
            </a:r>
            <a:r>
              <a:rPr lang="de-DE" b="0" dirty="0" err="1" smtClean="0"/>
              <a:t>Column</a:t>
            </a:r>
            <a:r>
              <a:rPr lang="de-DE" b="0" dirty="0" smtClean="0"/>
              <a:t> </a:t>
            </a:r>
            <a:r>
              <a:rPr lang="de-DE" b="0" dirty="0" err="1" smtClean="0"/>
              <a:t>Internals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	Common Random </a:t>
            </a:r>
            <a:r>
              <a:rPr lang="de-DE" b="0" dirty="0" err="1" smtClean="0"/>
              <a:t>Packings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5" descr="msotw9_temp0"/>
          <p:cNvPicPr>
            <a:picLocks noChangeAspect="1" noChangeArrowheads="1"/>
          </p:cNvPicPr>
          <p:nvPr/>
        </p:nvPicPr>
        <p:blipFill>
          <a:blip r:embed="rId3" cstate="print">
            <a:lum bright="8000" contrast="-8000"/>
          </a:blip>
          <a:srcRect/>
          <a:stretch>
            <a:fillRect/>
          </a:stretch>
        </p:blipFill>
        <p:spPr bwMode="auto">
          <a:xfrm>
            <a:off x="742950" y="1152525"/>
            <a:ext cx="50101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892800" y="5513388"/>
            <a:ext cx="274947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100" dirty="0" smtClean="0"/>
              <a:t>Common </a:t>
            </a:r>
            <a:r>
              <a:rPr lang="de-DE" sz="1100" dirty="0" err="1" smtClean="0"/>
              <a:t>random</a:t>
            </a:r>
            <a:r>
              <a:rPr lang="de-DE" sz="1100" dirty="0" smtClean="0"/>
              <a:t> </a:t>
            </a:r>
            <a:r>
              <a:rPr lang="de-DE" sz="1100" dirty="0" err="1" smtClean="0"/>
              <a:t>packing</a:t>
            </a:r>
            <a:r>
              <a:rPr lang="de-DE" sz="1100" dirty="0" smtClean="0"/>
              <a:t> </a:t>
            </a:r>
            <a:r>
              <a:rPr lang="de-DE" sz="1100" dirty="0" err="1" smtClean="0"/>
              <a:t>particles</a:t>
            </a:r>
            <a:endParaRPr lang="de-DE" sz="1100" dirty="0" smtClean="0"/>
          </a:p>
          <a:p>
            <a:pPr algn="l"/>
            <a:r>
              <a:rPr lang="de-DE" sz="1100" dirty="0" err="1" smtClean="0"/>
              <a:t>made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metal</a:t>
            </a:r>
            <a:r>
              <a:rPr lang="de-DE" sz="1100" dirty="0" smtClean="0"/>
              <a:t>, </a:t>
            </a:r>
            <a:r>
              <a:rPr lang="de-DE" sz="1100" dirty="0" err="1" smtClean="0"/>
              <a:t>plastic</a:t>
            </a:r>
            <a:r>
              <a:rPr lang="de-DE" sz="1100" dirty="0" smtClean="0"/>
              <a:t>, </a:t>
            </a:r>
            <a:r>
              <a:rPr lang="de-DE" sz="1100" dirty="0" err="1" smtClean="0"/>
              <a:t>ceramic</a:t>
            </a:r>
            <a:endParaRPr lang="de-DE" sz="1100" dirty="0" smtClean="0"/>
          </a:p>
          <a:p>
            <a:pPr algn="l"/>
            <a:endParaRPr lang="de-DE" sz="1100" dirty="0" smtClean="0"/>
          </a:p>
          <a:p>
            <a:pPr algn="l"/>
            <a:r>
              <a:rPr lang="de-DE" sz="1000" dirty="0" err="1" smtClean="0"/>
              <a:t>Sorce</a:t>
            </a:r>
            <a:r>
              <a:rPr lang="de-DE" sz="1000" dirty="0" smtClean="0"/>
              <a:t>: Koch-</a:t>
            </a:r>
            <a:r>
              <a:rPr lang="de-DE" sz="1000" dirty="0" err="1" smtClean="0"/>
              <a:t>Glitsch</a:t>
            </a:r>
            <a:r>
              <a:rPr lang="de-DE" sz="1000" dirty="0" smtClean="0"/>
              <a:t>, Inc.</a:t>
            </a:r>
            <a:endParaRPr lang="de-DE" sz="10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err="1" smtClean="0"/>
              <a:t>Examples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Distillation</a:t>
            </a:r>
            <a:r>
              <a:rPr lang="de-DE" b="0" dirty="0" smtClean="0"/>
              <a:t> </a:t>
            </a:r>
            <a:r>
              <a:rPr lang="de-DE" b="0" dirty="0" err="1" smtClean="0"/>
              <a:t>Column</a:t>
            </a:r>
            <a:r>
              <a:rPr lang="de-DE" b="0" dirty="0" smtClean="0"/>
              <a:t> </a:t>
            </a:r>
            <a:r>
              <a:rPr lang="de-DE" b="0" dirty="0" err="1" smtClean="0"/>
              <a:t>Internals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	Historical Development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Characteristic</a:t>
            </a:r>
            <a:r>
              <a:rPr lang="de-DE" b="0" dirty="0" smtClean="0"/>
              <a:t> Random </a:t>
            </a:r>
            <a:r>
              <a:rPr lang="de-DE" b="0" dirty="0" err="1" smtClean="0"/>
              <a:t>Packings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>
          <a:xfrm>
            <a:off x="468910" y="1123951"/>
            <a:ext cx="8110932" cy="5191124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750" y="1131888"/>
            <a:ext cx="3696846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 algn="l">
              <a:spcAft>
                <a:spcPts val="300"/>
              </a:spcAft>
            </a:pPr>
            <a:r>
              <a:rPr lang="de-DE" sz="1100" b="1" dirty="0" smtClean="0"/>
              <a:t>First Generation (</a:t>
            </a:r>
            <a:r>
              <a:rPr lang="de-DE" sz="1100" b="1" dirty="0" err="1" smtClean="0"/>
              <a:t>Raschig</a:t>
            </a:r>
            <a:r>
              <a:rPr lang="de-DE" sz="1100" b="1" dirty="0" smtClean="0"/>
              <a:t> Ring, </a:t>
            </a:r>
            <a:r>
              <a:rPr lang="de-DE" sz="1100" b="1" dirty="0" err="1" smtClean="0"/>
              <a:t>Berl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Saddle</a:t>
            </a:r>
            <a:r>
              <a:rPr lang="de-DE" sz="1100" b="1" dirty="0" smtClean="0"/>
              <a:t>)</a:t>
            </a:r>
          </a:p>
          <a:p>
            <a:pPr marL="228600" indent="-228600" algn="l">
              <a:spcAft>
                <a:spcPts val="300"/>
              </a:spcAft>
            </a:pPr>
            <a:r>
              <a:rPr lang="de-DE" sz="1100" dirty="0" smtClean="0"/>
              <a:t>1895 </a:t>
            </a:r>
            <a:r>
              <a:rPr lang="de-DE" sz="1100" dirty="0" err="1" smtClean="0"/>
              <a:t>to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1950s</a:t>
            </a:r>
          </a:p>
          <a:p>
            <a:pPr marL="228600" indent="-228600" algn="l"/>
            <a:r>
              <a:rPr lang="de-DE" sz="1100" b="1" dirty="0" smtClean="0"/>
              <a:t>	</a:t>
            </a:r>
            <a:r>
              <a:rPr lang="de-DE" sz="1100" dirty="0" smtClean="0"/>
              <a:t>simple </a:t>
            </a:r>
            <a:r>
              <a:rPr lang="de-DE" sz="1100" dirty="0" err="1" smtClean="0"/>
              <a:t>shapes</a:t>
            </a:r>
            <a:r>
              <a:rPr lang="de-DE" sz="1100" dirty="0" smtClean="0"/>
              <a:t> </a:t>
            </a:r>
            <a:r>
              <a:rPr lang="de-DE" sz="1100" dirty="0" err="1" smtClean="0"/>
              <a:t>with</a:t>
            </a:r>
            <a:r>
              <a:rPr lang="de-DE" sz="1100" dirty="0" smtClean="0"/>
              <a:t> </a:t>
            </a:r>
            <a:r>
              <a:rPr lang="de-DE" sz="1100" dirty="0" err="1" smtClean="0"/>
              <a:t>closed</a:t>
            </a:r>
            <a:r>
              <a:rPr lang="de-DE" sz="1100" dirty="0" smtClean="0"/>
              <a:t> </a:t>
            </a:r>
            <a:r>
              <a:rPr lang="de-DE" sz="1100" dirty="0" err="1" smtClean="0"/>
              <a:t>surfaces</a:t>
            </a:r>
            <a:r>
              <a:rPr lang="de-DE" sz="1100" dirty="0" smtClean="0"/>
              <a:t>, robust </a:t>
            </a:r>
          </a:p>
          <a:p>
            <a:pPr marL="228600" indent="-228600" algn="l"/>
            <a:r>
              <a:rPr lang="de-DE" sz="1100" dirty="0" smtClean="0"/>
              <a:t>	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stable</a:t>
            </a:r>
            <a:r>
              <a:rPr lang="de-DE" sz="1100" dirty="0" smtClean="0"/>
              <a:t> design, </a:t>
            </a:r>
            <a:r>
              <a:rPr lang="de-DE" sz="1100" dirty="0" err="1" smtClean="0"/>
              <a:t>cost-effective</a:t>
            </a:r>
            <a:r>
              <a:rPr lang="de-DE" sz="1100" dirty="0" smtClean="0"/>
              <a:t> </a:t>
            </a:r>
            <a:r>
              <a:rPr lang="de-DE" sz="1100" dirty="0" err="1" smtClean="0"/>
              <a:t>production</a:t>
            </a:r>
            <a:endParaRPr lang="de-D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9805" b="6602"/>
          <a:stretch>
            <a:fillRect/>
          </a:stretch>
        </p:blipFill>
        <p:spPr bwMode="auto">
          <a:xfrm>
            <a:off x="1385888" y="2048272"/>
            <a:ext cx="2093976" cy="154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5425" b="9042"/>
          <a:stretch>
            <a:fillRect/>
          </a:stretch>
        </p:blipFill>
        <p:spPr bwMode="auto">
          <a:xfrm>
            <a:off x="1395415" y="4850824"/>
            <a:ext cx="2108359" cy="161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913" y="2038350"/>
            <a:ext cx="2162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1104" y="4838700"/>
            <a:ext cx="3063621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750" y="3779838"/>
            <a:ext cx="38539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 algn="l">
              <a:spcAft>
                <a:spcPts val="300"/>
              </a:spcAft>
            </a:pPr>
            <a:r>
              <a:rPr lang="de-DE" sz="1100" b="1" dirty="0" smtClean="0"/>
              <a:t>Second Generation (</a:t>
            </a:r>
            <a:r>
              <a:rPr lang="de-DE" sz="1100" b="1" dirty="0" err="1" smtClean="0"/>
              <a:t>Pall</a:t>
            </a:r>
            <a:r>
              <a:rPr lang="de-DE" sz="1100" b="1" dirty="0" smtClean="0"/>
              <a:t> Ring, </a:t>
            </a:r>
            <a:r>
              <a:rPr lang="de-DE" sz="1100" b="1" dirty="0" err="1" smtClean="0"/>
              <a:t>Intalox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Saddle</a:t>
            </a:r>
            <a:r>
              <a:rPr lang="de-DE" sz="1100" b="1" dirty="0" smtClean="0"/>
              <a:t>)</a:t>
            </a:r>
          </a:p>
          <a:p>
            <a:pPr marL="228600" indent="-228600" algn="l">
              <a:spcAft>
                <a:spcPts val="300"/>
              </a:spcAft>
            </a:pPr>
            <a:r>
              <a:rPr lang="de-DE" sz="1100" dirty="0" err="1" smtClean="0"/>
              <a:t>late</a:t>
            </a:r>
            <a:r>
              <a:rPr lang="de-DE" sz="1100" dirty="0" smtClean="0"/>
              <a:t> 1950s </a:t>
            </a:r>
            <a:r>
              <a:rPr lang="de-DE" sz="1100" dirty="0" err="1" smtClean="0"/>
              <a:t>to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</a:t>
            </a:r>
            <a:r>
              <a:rPr lang="de-DE" sz="1100" dirty="0" err="1" smtClean="0"/>
              <a:t>early</a:t>
            </a:r>
            <a:r>
              <a:rPr lang="de-DE" sz="1100" dirty="0" smtClean="0"/>
              <a:t> 1970s</a:t>
            </a:r>
          </a:p>
          <a:p>
            <a:pPr marL="228600" indent="-228600" algn="l"/>
            <a:r>
              <a:rPr lang="de-DE" sz="1100" b="1" dirty="0" smtClean="0"/>
              <a:t>	</a:t>
            </a:r>
            <a:r>
              <a:rPr lang="de-DE" sz="1100" dirty="0" err="1" smtClean="0"/>
              <a:t>surfaces</a:t>
            </a:r>
            <a:r>
              <a:rPr lang="de-DE" sz="1100" dirty="0" smtClean="0"/>
              <a:t> </a:t>
            </a:r>
            <a:r>
              <a:rPr lang="de-DE" sz="1100" dirty="0" err="1" smtClean="0"/>
              <a:t>with</a:t>
            </a:r>
            <a:r>
              <a:rPr lang="de-DE" sz="1100" dirty="0" smtClean="0"/>
              <a:t> </a:t>
            </a:r>
            <a:r>
              <a:rPr lang="de-DE" sz="1100" dirty="0" err="1" smtClean="0"/>
              <a:t>cutted</a:t>
            </a:r>
            <a:r>
              <a:rPr lang="de-DE" sz="1100" dirty="0" smtClean="0"/>
              <a:t> </a:t>
            </a:r>
            <a:r>
              <a:rPr lang="de-DE" sz="1100" dirty="0" err="1" smtClean="0"/>
              <a:t>windows</a:t>
            </a:r>
            <a:r>
              <a:rPr lang="de-DE" sz="1100" dirty="0" smtClean="0"/>
              <a:t>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bent</a:t>
            </a:r>
            <a:r>
              <a:rPr lang="de-DE" sz="1100" dirty="0" smtClean="0"/>
              <a:t> </a:t>
            </a:r>
            <a:r>
              <a:rPr lang="de-DE" sz="1100" dirty="0" err="1" smtClean="0"/>
              <a:t>tongues</a:t>
            </a:r>
            <a:r>
              <a:rPr lang="de-DE" sz="1100" dirty="0" smtClean="0"/>
              <a:t>,</a:t>
            </a:r>
          </a:p>
          <a:p>
            <a:pPr marL="228600" indent="-228600" algn="l"/>
            <a:r>
              <a:rPr lang="de-DE" sz="1100" dirty="0" smtClean="0"/>
              <a:t>	</a:t>
            </a:r>
            <a:r>
              <a:rPr lang="de-DE" sz="1100" dirty="0" err="1" smtClean="0"/>
              <a:t>improved</a:t>
            </a:r>
            <a:r>
              <a:rPr lang="de-DE" sz="1100" dirty="0" smtClean="0"/>
              <a:t> </a:t>
            </a:r>
            <a:r>
              <a:rPr lang="de-DE" sz="1100" dirty="0" err="1" smtClean="0"/>
              <a:t>area</a:t>
            </a:r>
            <a:r>
              <a:rPr lang="de-DE" sz="1100" dirty="0" smtClean="0"/>
              <a:t> </a:t>
            </a:r>
            <a:r>
              <a:rPr lang="de-DE" sz="1100" dirty="0" err="1" smtClean="0"/>
              <a:t>distribution</a:t>
            </a:r>
            <a:r>
              <a:rPr lang="de-DE" sz="1100" dirty="0" smtClean="0"/>
              <a:t> </a:t>
            </a:r>
            <a:r>
              <a:rPr lang="de-DE" sz="1100" dirty="0" err="1" smtClean="0"/>
              <a:t>lowering</a:t>
            </a:r>
            <a:r>
              <a:rPr lang="de-DE" sz="1100" dirty="0" smtClean="0"/>
              <a:t> </a:t>
            </a:r>
            <a:r>
              <a:rPr lang="de-DE" sz="1100" dirty="0" err="1" smtClean="0"/>
              <a:t>pressure</a:t>
            </a:r>
            <a:r>
              <a:rPr lang="de-DE" sz="1100" dirty="0" smtClean="0"/>
              <a:t> </a:t>
            </a:r>
          </a:p>
          <a:p>
            <a:pPr marL="228600" indent="-228600" algn="l"/>
            <a:r>
              <a:rPr lang="de-DE" sz="1100" dirty="0" smtClean="0"/>
              <a:t>	</a:t>
            </a:r>
            <a:r>
              <a:rPr lang="de-DE" sz="1100" dirty="0" err="1" smtClean="0"/>
              <a:t>drop</a:t>
            </a:r>
            <a:r>
              <a:rPr lang="de-DE" sz="1100" dirty="0" smtClean="0"/>
              <a:t>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enhancing</a:t>
            </a:r>
            <a:r>
              <a:rPr lang="de-DE" sz="1100" dirty="0" smtClean="0"/>
              <a:t> </a:t>
            </a:r>
            <a:r>
              <a:rPr lang="de-DE" sz="1100" dirty="0" err="1" smtClean="0"/>
              <a:t>capacity</a:t>
            </a:r>
            <a:endParaRPr lang="de-DE" sz="1100" dirty="0" smtClean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578350" y="1131888"/>
            <a:ext cx="422743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 algn="l">
              <a:spcAft>
                <a:spcPts val="300"/>
              </a:spcAft>
            </a:pPr>
            <a:r>
              <a:rPr lang="de-DE" sz="1100" b="1" dirty="0" smtClean="0"/>
              <a:t>Third Generation (Net/</a:t>
            </a:r>
            <a:r>
              <a:rPr lang="de-DE" sz="1100" b="1" dirty="0" err="1" smtClean="0"/>
              <a:t>Grid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Structures</a:t>
            </a:r>
            <a:r>
              <a:rPr lang="de-DE" sz="1100" b="1" dirty="0" smtClean="0"/>
              <a:t>, IMPT Ring)</a:t>
            </a:r>
          </a:p>
          <a:p>
            <a:pPr marL="228600" indent="-228600" algn="l">
              <a:spcAft>
                <a:spcPts val="300"/>
              </a:spcAft>
            </a:pPr>
            <a:r>
              <a:rPr lang="de-DE" sz="1100" dirty="0" err="1" smtClean="0"/>
              <a:t>late</a:t>
            </a:r>
            <a:r>
              <a:rPr lang="de-DE" sz="1100" dirty="0" smtClean="0"/>
              <a:t> 1970s </a:t>
            </a:r>
            <a:r>
              <a:rPr lang="de-DE" sz="1100" dirty="0" err="1" smtClean="0"/>
              <a:t>to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1990s</a:t>
            </a:r>
          </a:p>
          <a:p>
            <a:pPr marL="228600" indent="-228600" algn="l"/>
            <a:r>
              <a:rPr lang="de-DE" sz="1100" b="1" dirty="0" smtClean="0"/>
              <a:t>	</a:t>
            </a:r>
            <a:r>
              <a:rPr lang="de-DE" sz="1100" dirty="0" err="1" smtClean="0"/>
              <a:t>framework</a:t>
            </a:r>
            <a:r>
              <a:rPr lang="de-DE" sz="1100" dirty="0" smtClean="0"/>
              <a:t> </a:t>
            </a:r>
            <a:r>
              <a:rPr lang="de-DE" sz="1100" dirty="0" err="1" smtClean="0"/>
              <a:t>structure</a:t>
            </a:r>
            <a:r>
              <a:rPr lang="de-DE" sz="1100" dirty="0" smtClean="0"/>
              <a:t>, large </a:t>
            </a:r>
            <a:r>
              <a:rPr lang="de-DE" sz="1100" dirty="0" err="1" smtClean="0"/>
              <a:t>free</a:t>
            </a:r>
            <a:r>
              <a:rPr lang="de-DE" sz="1100" dirty="0" smtClean="0"/>
              <a:t> </a:t>
            </a:r>
            <a:r>
              <a:rPr lang="de-DE" sz="1100" dirty="0" err="1" smtClean="0"/>
              <a:t>cross</a:t>
            </a:r>
            <a:r>
              <a:rPr lang="de-DE" sz="1100" dirty="0" smtClean="0"/>
              <a:t> </a:t>
            </a:r>
            <a:r>
              <a:rPr lang="de-DE" sz="1100" dirty="0" err="1" smtClean="0"/>
              <a:t>section</a:t>
            </a:r>
            <a:r>
              <a:rPr lang="de-DE" sz="1100" dirty="0" smtClean="0"/>
              <a:t>, </a:t>
            </a:r>
          </a:p>
          <a:p>
            <a:pPr marL="228600" indent="-228600" algn="l"/>
            <a:r>
              <a:rPr lang="de-DE" sz="1100" dirty="0" smtClean="0"/>
              <a:t>	</a:t>
            </a:r>
            <a:r>
              <a:rPr lang="de-DE" sz="1100" dirty="0" err="1" smtClean="0"/>
              <a:t>low</a:t>
            </a:r>
            <a:r>
              <a:rPr lang="de-DE" sz="1100" dirty="0" smtClean="0"/>
              <a:t> </a:t>
            </a:r>
            <a:r>
              <a:rPr lang="de-DE" sz="1100" dirty="0" err="1" smtClean="0"/>
              <a:t>pressure</a:t>
            </a:r>
            <a:r>
              <a:rPr lang="de-DE" sz="1100" dirty="0" smtClean="0"/>
              <a:t> </a:t>
            </a:r>
            <a:r>
              <a:rPr lang="de-DE" sz="1100" dirty="0" err="1" smtClean="0"/>
              <a:t>drop</a:t>
            </a:r>
            <a:r>
              <a:rPr lang="de-DE" sz="1100" dirty="0" smtClean="0"/>
              <a:t>, </a:t>
            </a:r>
            <a:r>
              <a:rPr lang="de-DE" sz="1100" dirty="0" err="1" smtClean="0"/>
              <a:t>high</a:t>
            </a:r>
            <a:r>
              <a:rPr lang="de-DE" sz="1100" dirty="0" smtClean="0"/>
              <a:t> </a:t>
            </a:r>
            <a:r>
              <a:rPr lang="de-DE" sz="1100" dirty="0" err="1" smtClean="0"/>
              <a:t>efficiency</a:t>
            </a:r>
            <a:endParaRPr lang="de-DE" sz="1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78350" y="3770313"/>
            <a:ext cx="370325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 algn="l">
              <a:spcBef>
                <a:spcPts val="0"/>
              </a:spcBef>
              <a:spcAft>
                <a:spcPts val="300"/>
              </a:spcAft>
            </a:pPr>
            <a:r>
              <a:rPr lang="de-DE" sz="1100" b="1" dirty="0" err="1" smtClean="0"/>
              <a:t>Fourth</a:t>
            </a:r>
            <a:r>
              <a:rPr lang="de-DE" sz="1100" b="1" dirty="0" smtClean="0"/>
              <a:t> Generation (</a:t>
            </a:r>
            <a:r>
              <a:rPr lang="de-DE" sz="1100" b="1" dirty="0" err="1" smtClean="0"/>
              <a:t>Raschig</a:t>
            </a:r>
            <a:r>
              <a:rPr lang="de-DE" sz="1100" b="1" dirty="0" smtClean="0"/>
              <a:t> Super-Ring)</a:t>
            </a:r>
          </a:p>
          <a:p>
            <a:pPr marL="228600" indent="-228600" algn="l">
              <a:spcBef>
                <a:spcPts val="0"/>
              </a:spcBef>
              <a:spcAft>
                <a:spcPts val="300"/>
              </a:spcAft>
            </a:pPr>
            <a:r>
              <a:rPr lang="de-DE" sz="1100" dirty="0" err="1" smtClean="0"/>
              <a:t>late</a:t>
            </a:r>
            <a:r>
              <a:rPr lang="de-DE" sz="1100" dirty="0" smtClean="0"/>
              <a:t> 1990s </a:t>
            </a:r>
            <a:r>
              <a:rPr lang="de-DE" sz="1100" dirty="0" err="1" smtClean="0"/>
              <a:t>until</a:t>
            </a:r>
            <a:r>
              <a:rPr lang="de-DE" sz="1100" dirty="0" smtClean="0"/>
              <a:t> </a:t>
            </a:r>
            <a:r>
              <a:rPr lang="de-DE" sz="1100" dirty="0" err="1" smtClean="0"/>
              <a:t>present</a:t>
            </a:r>
            <a:endParaRPr lang="de-DE" sz="1100" dirty="0" smtClean="0"/>
          </a:p>
          <a:p>
            <a:pPr marL="228600" indent="-228600" algn="l"/>
            <a:r>
              <a:rPr lang="de-DE" sz="1100" b="1" dirty="0" smtClean="0"/>
              <a:t>	</a:t>
            </a:r>
            <a:r>
              <a:rPr lang="en-US" sz="1100" dirty="0" smtClean="0"/>
              <a:t>lower pressure drop and better mass transfer </a:t>
            </a:r>
          </a:p>
          <a:p>
            <a:pPr marL="228600" indent="-228600" algn="l"/>
            <a:r>
              <a:rPr lang="en-US" sz="1100" dirty="0" smtClean="0"/>
              <a:t>	efficiency</a:t>
            </a:r>
            <a:endParaRPr lang="de-DE" sz="1000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	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Distillation</a:t>
            </a:r>
            <a:r>
              <a:rPr lang="de-DE" dirty="0" smtClean="0"/>
              <a:t> Columns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err="1" smtClean="0"/>
              <a:t>Examples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Distillation</a:t>
            </a:r>
            <a:r>
              <a:rPr lang="de-DE" b="0" dirty="0" smtClean="0"/>
              <a:t> </a:t>
            </a:r>
            <a:r>
              <a:rPr lang="de-DE" b="0" dirty="0" err="1" smtClean="0"/>
              <a:t>Column</a:t>
            </a:r>
            <a:r>
              <a:rPr lang="de-DE" b="0" dirty="0" smtClean="0"/>
              <a:t> </a:t>
            </a:r>
            <a:r>
              <a:rPr lang="de-DE" b="0" dirty="0" err="1" smtClean="0"/>
              <a:t>Internals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	Common </a:t>
            </a:r>
            <a:r>
              <a:rPr lang="de-DE" b="0" dirty="0" err="1" smtClean="0"/>
              <a:t>Types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Structured </a:t>
            </a:r>
            <a:r>
              <a:rPr lang="de-DE" b="0" dirty="0" err="1" smtClean="0"/>
              <a:t>Packings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40350" y="5999163"/>
            <a:ext cx="33890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dirty="0" err="1" smtClean="0"/>
              <a:t>Sources</a:t>
            </a:r>
            <a:r>
              <a:rPr lang="de-DE" sz="1000" dirty="0" smtClean="0"/>
              <a:t>: Sulzer </a:t>
            </a:r>
            <a:r>
              <a:rPr lang="de-DE" sz="1000" dirty="0" err="1" smtClean="0"/>
              <a:t>Chemtech</a:t>
            </a:r>
            <a:r>
              <a:rPr lang="de-DE" sz="1000" dirty="0" smtClean="0"/>
              <a:t> AG; Koch-</a:t>
            </a:r>
            <a:r>
              <a:rPr lang="de-DE" sz="1000" dirty="0" err="1" smtClean="0"/>
              <a:t>Glitsch</a:t>
            </a:r>
            <a:r>
              <a:rPr lang="de-DE" sz="1000" dirty="0"/>
              <a:t>, Inc</a:t>
            </a:r>
            <a:r>
              <a:rPr lang="de-DE" sz="1000" dirty="0" smtClean="0"/>
              <a:t>.</a:t>
            </a:r>
            <a:endParaRPr lang="de-DE" sz="1000" dirty="0"/>
          </a:p>
        </p:txBody>
      </p:sp>
      <p:pic>
        <p:nvPicPr>
          <p:cNvPr id="7" name="Picture 5" descr="msotw9_temp0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85802" y="1198563"/>
            <a:ext cx="2529635" cy="197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msotw9_temp0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873129" y="3694115"/>
            <a:ext cx="2234450" cy="222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7224" y="3200400"/>
            <a:ext cx="2619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 smtClean="0"/>
              <a:t>Structured packing of corrugated metal sheets </a:t>
            </a:r>
            <a:endParaRPr lang="de-DE" sz="11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5650" y="5924550"/>
            <a:ext cx="2420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100" dirty="0" smtClean="0"/>
              <a:t>Structured </a:t>
            </a:r>
            <a:r>
              <a:rPr lang="de-DE" sz="1100" dirty="0" err="1" smtClean="0"/>
              <a:t>packings</a:t>
            </a:r>
            <a:r>
              <a:rPr lang="de-DE" sz="1100" dirty="0" smtClean="0"/>
              <a:t> </a:t>
            </a:r>
            <a:r>
              <a:rPr lang="de-DE" sz="1100" dirty="0" err="1" smtClean="0"/>
              <a:t>Mellapak</a:t>
            </a:r>
            <a:r>
              <a:rPr lang="de-DE" sz="1100" dirty="0" smtClean="0">
                <a:sym typeface="Symbol"/>
              </a:rPr>
              <a:t></a:t>
            </a:r>
            <a:endParaRPr lang="de-DE" sz="1100" dirty="0"/>
          </a:p>
          <a:p>
            <a:pPr algn="l"/>
            <a:r>
              <a:rPr lang="de-DE" sz="1100" dirty="0" err="1" smtClean="0"/>
              <a:t>made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metal</a:t>
            </a:r>
            <a:r>
              <a:rPr lang="de-DE" sz="1100" dirty="0" smtClean="0"/>
              <a:t>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plastic</a:t>
            </a:r>
            <a:endParaRPr lang="de-DE" sz="1100" dirty="0"/>
          </a:p>
        </p:txBody>
      </p:sp>
      <p:pic>
        <p:nvPicPr>
          <p:cNvPr id="13" name="Picture 4" descr="msotw9_temp0"/>
          <p:cNvPicPr>
            <a:picLocks noChangeAspect="1" noChangeArrowheads="1"/>
          </p:cNvPicPr>
          <p:nvPr/>
        </p:nvPicPr>
        <p:blipFill>
          <a:blip r:embed="rId5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3463926" y="2047876"/>
            <a:ext cx="5148870" cy="28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83697" y="4967288"/>
            <a:ext cx="54280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smtClean="0"/>
              <a:t>Fitting structured packing elements </a:t>
            </a:r>
            <a:r>
              <a:rPr lang="de-DE" sz="1100" dirty="0" err="1" smtClean="0"/>
              <a:t>Flexipac</a:t>
            </a:r>
            <a:r>
              <a:rPr lang="de-DE" sz="1100" dirty="0" smtClean="0">
                <a:sym typeface="Symbol"/>
              </a:rPr>
              <a:t> </a:t>
            </a:r>
            <a:r>
              <a:rPr lang="en-US" sz="1100" dirty="0" smtClean="0"/>
              <a:t>to a large-diameter tower</a:t>
            </a:r>
            <a:endParaRPr lang="de-DE" sz="1100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M. Reppich </a:t>
            </a:r>
            <a:r>
              <a:rPr lang="de-DE" smtClean="0"/>
              <a:t>|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 of Distillation, Absorption and Stripping Systems </a:t>
            </a:r>
            <a:r>
              <a:rPr lang="de-DE" smtClean="0"/>
              <a:t>| </a:t>
            </a:r>
            <a:fld id="{1DAC1706-D1FC-471B-9F2E-6EDD2C9B7D6B}" type="slidenum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r>
              <a:rPr lang="de-DE" smtClean="0"/>
              <a:t> |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VT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Bildschirmpräsentation (4:3)</PresentationFormat>
  <Paragraphs>235</Paragraphs>
  <Slides>12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Benutzerdefiniertes Design</vt:lpstr>
      <vt:lpstr>TVT2</vt:lpstr>
      <vt:lpstr>Folie 1</vt:lpstr>
      <vt:lpstr>Conceptual Design of Distillation, Absorption and Stripping Systems Timetable and Contents of Lectures and Exercises</vt:lpstr>
      <vt:lpstr>2 Types of Distillation Columns  Tray Column Design  </vt:lpstr>
      <vt:lpstr>2 Types of Distillation Columns  Design Principles of Packed Columns: Tower with Structured Packing (A); Tower with  Structured-Packed Top Bed and Random-Packed Bottom Bed (B)  </vt:lpstr>
      <vt:lpstr>2 Types of Distillation Columns   Examples of Distillation Column Internals</vt:lpstr>
      <vt:lpstr>2 Types of Distillation Columns   Examples of Distillation Column Internals</vt:lpstr>
      <vt:lpstr>2 Types of Distillation Columns   Examples of Distillation Column Internals  Common Random Packings</vt:lpstr>
      <vt:lpstr>2 Types of Distillation Columns   Examples of Distillation Column Internals  Historical Development of Characteristic Random Packings</vt:lpstr>
      <vt:lpstr>2 Types of Distillation Columns   Examples of Distillation Column Internals  Common Types of Structured Packings</vt:lpstr>
      <vt:lpstr>2 Types of Distillation Columns   Comparsion of Tray and Packed Columns</vt:lpstr>
      <vt:lpstr>2 Types of Distillation Columns   Overall View of a Distillation Unit</vt:lpstr>
      <vt:lpstr>2 Types of Distillation Columns   Piping and Instrumentation Diagramm of a Distillation Unit</vt:lpstr>
    </vt:vector>
  </TitlesOfParts>
  <Company>FH Augsburg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Reppich, Marcus</dc:creator>
  <cp:lastModifiedBy>FM</cp:lastModifiedBy>
  <cp:revision>1015</cp:revision>
  <dcterms:created xsi:type="dcterms:W3CDTF">2002-08-14T12:59:25Z</dcterms:created>
  <dcterms:modified xsi:type="dcterms:W3CDTF">2013-11-05T08:52:56Z</dcterms:modified>
</cp:coreProperties>
</file>