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02" r:id="rId2"/>
    <p:sldMasterId id="2147483704" r:id="rId3"/>
    <p:sldMasterId id="2147483745" r:id="rId4"/>
  </p:sldMasterIdLst>
  <p:notesMasterIdLst>
    <p:notesMasterId r:id="rId8"/>
  </p:notesMasterIdLst>
  <p:handoutMasterIdLst>
    <p:handoutMasterId r:id="rId9"/>
  </p:handoutMasterIdLst>
  <p:sldIdLst>
    <p:sldId id="273" r:id="rId5"/>
    <p:sldId id="312" r:id="rId6"/>
    <p:sldId id="311" r:id="rId7"/>
  </p:sldIdLst>
  <p:sldSz cx="9144000" cy="5143500" type="screen16x9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600"/>
    <a:srgbClr val="CC0045"/>
    <a:srgbClr val="F49600"/>
    <a:srgbClr val="CC0033"/>
    <a:srgbClr val="FF6500"/>
    <a:srgbClr val="E8812E"/>
    <a:srgbClr val="F08A00"/>
    <a:srgbClr val="EB822F"/>
    <a:srgbClr val="FF6600"/>
    <a:srgbClr val="E47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Objects="1" showGuides="1">
      <p:cViewPr varScale="1">
        <p:scale>
          <a:sx n="112" d="100"/>
          <a:sy n="112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1980D8C-8010-44B6-AAF5-13622FD51A02}" type="datetimeFigureOut">
              <a:rPr lang="de-DE" altLang="de-DE"/>
              <a:pPr/>
              <a:t>17.03.2021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07AB1DC-4458-488B-A821-98CB4E2978A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7F882AA-6611-4BD0-A0E9-A650382BD4C6}" type="datetimeFigureOut">
              <a:rPr lang="de-DE" altLang="de-DE"/>
              <a:pPr/>
              <a:t>17.03.2021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65E9C5C-04C3-49E9-B787-CF851FB89C4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360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55650" y="1545636"/>
            <a:ext cx="561655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756000" y="1998000"/>
            <a:ext cx="4464422" cy="8640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756000" y="3435846"/>
            <a:ext cx="4464422" cy="11881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442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55650" y="1545636"/>
            <a:ext cx="561655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756000" y="1998000"/>
            <a:ext cx="4464422" cy="8640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756000" y="3219822"/>
            <a:ext cx="4464422" cy="140415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8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3389313"/>
            <a:ext cx="179388" cy="454025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6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0401" y="3389224"/>
            <a:ext cx="3389266" cy="454235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36000" rIns="144000" bIns="72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8783638" y="3389225"/>
            <a:ext cx="558800" cy="464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222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389313"/>
            <a:ext cx="179388" cy="754062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7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1" y="3762000"/>
            <a:ext cx="3389266" cy="381532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1" y="3389224"/>
            <a:ext cx="3389266" cy="454235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36000" rIns="144000" bIns="72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8783638" y="3389225"/>
            <a:ext cx="558800" cy="7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0173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406775"/>
            <a:ext cx="179388" cy="676275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7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1520" y="3723878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406376"/>
            <a:ext cx="3389266" cy="465140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468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8783638" y="3406169"/>
            <a:ext cx="558800" cy="67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488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3381375"/>
            <a:ext cx="179388" cy="917575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11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2635" y="3939902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2635" y="3723878"/>
            <a:ext cx="3389266" cy="381532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2635" y="3381889"/>
            <a:ext cx="3389266" cy="417883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8775888" y="3381841"/>
            <a:ext cx="558800" cy="91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1367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3170238"/>
            <a:ext cx="179388" cy="1165225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9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0117" y="3976702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ctr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8775888" y="3170366"/>
            <a:ext cx="558800" cy="116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251520" y="3723354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251520" y="3413659"/>
            <a:ext cx="3389266" cy="454235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51520" y="3170367"/>
            <a:ext cx="3389266" cy="381532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7583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3175000"/>
            <a:ext cx="179388" cy="1173163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11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1520" y="3989164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51520" y="3718368"/>
            <a:ext cx="3389266" cy="417883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1" y="3413659"/>
            <a:ext cx="3389266" cy="454235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175555"/>
            <a:ext cx="3389266" cy="392437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468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8775888" y="3175555"/>
            <a:ext cx="558800" cy="11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268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175000"/>
            <a:ext cx="179388" cy="1398588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10" name="Bild 2" descr="HSA_Logo_negativ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251520" y="4214699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8775888" y="3175555"/>
            <a:ext cx="558800" cy="139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1520" y="3989164"/>
            <a:ext cx="3143011" cy="358448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36000" anchor="b" anchorCtr="0">
            <a:spAutoFit/>
          </a:bodyPr>
          <a:lstStyle>
            <a:lvl1pPr marL="0" indent="0">
              <a:lnSpc>
                <a:spcPts val="2750"/>
              </a:lnSpc>
              <a:buNone/>
              <a:defRPr sz="1100" b="0" kern="1100" cap="all" spc="150" baseline="0">
                <a:solidFill>
                  <a:schemeClr val="bg1"/>
                </a:solidFill>
                <a:latin typeface="Arial"/>
                <a:cs typeface="Akzidenz-Grotesk BQ Reg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51520" y="3718368"/>
            <a:ext cx="3389266" cy="417883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1" y="3413659"/>
            <a:ext cx="3389266" cy="454235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72000" rIns="144000" bIns="360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175555"/>
            <a:ext cx="3389266" cy="392437"/>
          </a:xfrm>
          <a:prstGeom prst="rect">
            <a:avLst/>
          </a:prstGeom>
          <a:solidFill>
            <a:srgbClr val="CC0045"/>
          </a:solidFill>
        </p:spPr>
        <p:txBody>
          <a:bodyPr vert="horz" wrap="none" lIns="36000" tIns="0" rIns="144000" bIns="46800">
            <a:spAutoFit/>
          </a:bodyPr>
          <a:lstStyle>
            <a:lvl1pPr marL="0" indent="0">
              <a:lnSpc>
                <a:spcPts val="2750"/>
              </a:lnSpc>
              <a:buNone/>
              <a:defRPr sz="2000" b="0" baseline="0">
                <a:solidFill>
                  <a:schemeClr val="bg1"/>
                </a:solidFill>
                <a:latin typeface="Arial"/>
                <a:cs typeface="Akzidenz-Grotesk BQ Med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51520" y="1090612"/>
            <a:ext cx="8676000" cy="38574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39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403350" y="4995000"/>
            <a:ext cx="6048970" cy="1414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00" baseline="0">
                <a:latin typeface="Arial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06000" y="270000"/>
            <a:ext cx="5400402" cy="182016"/>
          </a:xfrm>
          <a:prstGeom prst="rect">
            <a:avLst/>
          </a:prstGeom>
          <a:solidFill>
            <a:srgbClr val="CC0045"/>
          </a:solidFill>
        </p:spPr>
        <p:txBody>
          <a:bodyPr vert="horz" lIns="0" tIns="0" rIns="0" bIns="0"/>
          <a:lstStyle>
            <a:lvl1pPr marL="0" indent="0">
              <a:buNone/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404000" y="1593000"/>
            <a:ext cx="7057330" cy="31389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buFont typeface="Lucida Grande"/>
              <a:buChar char="&gt;"/>
              <a:defRPr sz="1200">
                <a:latin typeface="Arial"/>
                <a:cs typeface="Arial"/>
              </a:defRPr>
            </a:lvl1pPr>
            <a:lvl2pPr>
              <a:defRPr sz="1200">
                <a:cs typeface="Arial"/>
              </a:defRPr>
            </a:lvl2pPr>
            <a:lvl3pPr>
              <a:defRPr sz="1200">
                <a:cs typeface="Arial"/>
              </a:defRPr>
            </a:lvl3pPr>
            <a:lvl4pPr>
              <a:defRPr sz="1200">
                <a:cs typeface="Arial"/>
              </a:defRPr>
            </a:lvl4pPr>
            <a:lvl5pPr>
              <a:defRPr sz="1200"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306000" y="864000"/>
            <a:ext cx="7580700" cy="627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latin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7"/>
          </p:nvPr>
        </p:nvSpPr>
        <p:spPr>
          <a:xfrm>
            <a:off x="336550" y="4994275"/>
            <a:ext cx="922338" cy="274638"/>
          </a:xfrm>
        </p:spPr>
        <p:txBody>
          <a:bodyPr/>
          <a:lstStyle>
            <a:lvl1pPr>
              <a:defRPr/>
            </a:lvl1pPr>
          </a:lstStyle>
          <a:p>
            <a:fld id="{0B8040B7-8956-46DA-A053-37AC2DEE3DD4}" type="datetime1">
              <a:rPr lang="de-DE" altLang="de-DE"/>
              <a:pPr/>
              <a:t>17.03.2021</a:t>
            </a:fld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07C9164-EB28-4774-9E18-284FE123A3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75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50825" y="174625"/>
            <a:ext cx="8677275" cy="915988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95263" y="222250"/>
            <a:ext cx="6392862" cy="269875"/>
          </a:xfrm>
          <a:prstGeom prst="rect">
            <a:avLst/>
          </a:prstGeom>
          <a:solidFill>
            <a:srgbClr val="CC0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994275"/>
            <a:ext cx="213360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" panose="020B0604020202020204" pitchFamily="34" charset="0"/>
              </a:defRPr>
            </a:lvl1pPr>
          </a:lstStyle>
          <a:p>
            <a:fld id="{EBEFC001-1636-497D-8A84-2B78F5B9AD9A}" type="datetime1">
              <a:rPr lang="de-DE" altLang="de-DE"/>
              <a:pPr/>
              <a:t>17.03.2021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2125" y="4994275"/>
            <a:ext cx="213360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Arial" panose="020B0604020202020204" pitchFamily="34" charset="0"/>
              </a:defRPr>
            </a:lvl1pPr>
          </a:lstStyle>
          <a:p>
            <a:fld id="{277DD3CC-912E-4315-8D76-48840B0B693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Rechteck 11"/>
          <p:cNvSpPr/>
          <p:nvPr/>
        </p:nvSpPr>
        <p:spPr>
          <a:xfrm>
            <a:off x="0" y="215900"/>
            <a:ext cx="107950" cy="269875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9222" name="Bild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22250"/>
            <a:ext cx="1909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2413" y="174625"/>
            <a:ext cx="8675687" cy="4773613"/>
          </a:xfrm>
          <a:prstGeom prst="rect">
            <a:avLst/>
          </a:prstGeom>
          <a:solidFill>
            <a:srgbClr val="CC0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10243" name="Bild 2" descr="HSA_Logo_negativ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30080" r="64223" b="14915"/>
          <a:stretch>
            <a:fillRect/>
          </a:stretch>
        </p:blipFill>
        <p:spPr bwMode="auto">
          <a:xfrm>
            <a:off x="7812088" y="328613"/>
            <a:ext cx="8620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2413" y="174625"/>
            <a:ext cx="8675687" cy="4773613"/>
          </a:xfrm>
          <a:prstGeom prst="rect">
            <a:avLst/>
          </a:prstGeom>
          <a:solidFill>
            <a:srgbClr val="F00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3075" name="Bild 2" descr="HSA_Logo_negativ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30080" r="64223" b="14915"/>
          <a:stretch>
            <a:fillRect/>
          </a:stretch>
        </p:blipFill>
        <p:spPr bwMode="auto">
          <a:xfrm>
            <a:off x="7812088" y="328613"/>
            <a:ext cx="8620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nhard.stolle@hs-augsburg.de" TargetMode="External"/><Relationship Id="rId2" Type="http://schemas.openxmlformats.org/officeDocument/2006/relationships/hyperlink" Target="https://hs-augsburg.zoom.us/j/98997299465?pwd=WitEalMza1QydFRObmV1QkRVNFIvQT09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 b="21865"/>
          <a:stretch/>
        </p:blipFill>
        <p:spPr>
          <a:xfrm>
            <a:off x="255165" y="1075097"/>
            <a:ext cx="8676000" cy="387586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0401" y="3389224"/>
            <a:ext cx="4498645" cy="436773"/>
          </a:xfrm>
        </p:spPr>
        <p:txBody>
          <a:bodyPr/>
          <a:lstStyle/>
          <a:p>
            <a:r>
              <a:rPr lang="de-DE" dirty="0" smtClean="0"/>
              <a:t>MAPR Informationationsveranstaltung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4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1403350" y="4994275"/>
            <a:ext cx="6048375" cy="14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© Hochschule Augsburg</a:t>
            </a:r>
          </a:p>
        </p:txBody>
      </p:sp>
      <p:sp>
        <p:nvSpPr>
          <p:cNvPr id="23556" name="Textplatzhalter 4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Informationsveranstaltung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altLang="de-DE" dirty="0" smtClean="0">
                <a:latin typeface="Arial" panose="020B0604020202020204" pitchFamily="34" charset="0"/>
              </a:rPr>
              <a:t>Master </a:t>
            </a:r>
            <a:r>
              <a:rPr lang="en-US" altLang="de-DE" dirty="0">
                <a:latin typeface="Arial" panose="020B0604020202020204" pitchFamily="34" charset="0"/>
              </a:rPr>
              <a:t>of Applied Research in Engineering </a:t>
            </a:r>
            <a:r>
              <a:rPr lang="en-US" altLang="de-DE" dirty="0" smtClean="0">
                <a:latin typeface="Arial" panose="020B0604020202020204" pitchFamily="34" charset="0"/>
              </a:rPr>
              <a:t>Sciences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23553" name="Datumsplatzhalter 1"/>
          <p:cNvSpPr>
            <a:spLocks noGrp="1"/>
          </p:cNvSpPr>
          <p:nvPr>
            <p:ph type="dt" sz="half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88498-1347-4D5C-BDA3-B7A7CB34CA44}" type="datetime1">
              <a:rPr kumimoji="0" lang="de-DE" altLang="de-DE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17.03.2021</a:t>
            </a:fld>
            <a:endParaRPr kumimoji="0" lang="de-DE" altLang="de-DE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4" name="Foliennummernplatzhalter 2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9A05C-9033-4B4C-84C5-C7019B451329}" type="slidenum">
              <a:rPr kumimoji="0" lang="de-DE" altLang="de-DE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057" y="7098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Infoveranstaltung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Master-Studiengang "Master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Applied Research in Engineering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(MAPR, Forschungsmaster)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Donnerstag, 25.03.2021 um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18:00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Zoom-Link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https://hs-augsburg.zoom.us/j/98997299465?pwd=WitEalMza1QydFRObmV1QkRVNFIvQT09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Meeting-ID: 989 9729 9465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Kenncode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536405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Zielgruppe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Motivation, Zulassungsverfahren, Inhalte, Organisation, Präsentation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zu vergebender Projekte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Bewerbungsschluss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Studienbeginn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im WS 2021/22: 15. Juni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42125" y="3913292"/>
            <a:ext cx="92398" cy="415498"/>
          </a:xfrm>
          <a:prstGeom prst="rect">
            <a:avLst/>
          </a:prstGeom>
        </p:spPr>
        <p:txBody>
          <a:bodyPr vert="horz" wrap="none" lIns="0" bIns="0" rtlCol="0">
            <a:spAutoFit/>
          </a:bodyPr>
          <a:lstStyle/>
          <a:p>
            <a:endParaRPr lang="de-DE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93804"/>
              </p:ext>
            </p:extLst>
          </p:nvPr>
        </p:nvGraphicFramePr>
        <p:xfrm>
          <a:off x="179512" y="2912449"/>
          <a:ext cx="6096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838990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1348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Studierende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Interesse am wissenschaftlichen Arbeiten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überdurchschnittlichen Leistungen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zum WS 2021/22 oder SS 2022 ein Masterstudium beginnen möchten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Professor:innen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die MAPR-Stellen zu vergeben haben</a:t>
                      </a:r>
                      <a:b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die ihre offenen MAPR-Projekte präsentieren möchten (bitte anmelden bei 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reinhard.stolle@hs-augsburg.de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755650" y="1544638"/>
            <a:ext cx="5616575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Prof. Dr</a:t>
            </a:r>
            <a:r>
              <a:rPr lang="de-DE" altLang="de-DE" dirty="0" smtClean="0">
                <a:latin typeface="Arial" panose="020B0604020202020204" pitchFamily="34" charset="0"/>
              </a:rPr>
              <a:t>.-Ing. Reinhard Stolle</a:t>
            </a:r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16386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55650" y="1998663"/>
            <a:ext cx="489647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Fachstudienberater, Vorsitzender der Prüfungskommission und Mitglied der </a:t>
            </a:r>
            <a:r>
              <a:rPr lang="de-DE" altLang="de-DE" dirty="0" err="1" smtClean="0">
                <a:latin typeface="Arial" panose="020B0604020202020204" pitchFamily="34" charset="0"/>
              </a:rPr>
              <a:t>Studiengangskommission</a:t>
            </a:r>
            <a:r>
              <a:rPr lang="de-DE" altLang="de-DE" dirty="0" smtClean="0">
                <a:latin typeface="Arial" panose="020B0604020202020204" pitchFamily="34" charset="0"/>
              </a:rPr>
              <a:t> im Master (</a:t>
            </a:r>
            <a:r>
              <a:rPr lang="de-DE" altLang="de-DE" dirty="0" err="1" smtClean="0">
                <a:latin typeface="Arial" panose="020B0604020202020204" pitchFamily="34" charset="0"/>
              </a:rPr>
              <a:t>M.Sc</a:t>
            </a:r>
            <a:r>
              <a:rPr lang="de-DE" altLang="de-DE" dirty="0" smtClean="0">
                <a:latin typeface="Arial" panose="020B0604020202020204" pitchFamily="34" charset="0"/>
              </a:rPr>
              <a:t>.) </a:t>
            </a:r>
            <a:r>
              <a:rPr lang="de-DE" altLang="de-DE" dirty="0" err="1" smtClean="0">
                <a:latin typeface="Arial" panose="020B0604020202020204" pitchFamily="34" charset="0"/>
              </a:rPr>
              <a:t>of</a:t>
            </a:r>
            <a:r>
              <a:rPr lang="de-DE" altLang="de-DE" dirty="0" smtClean="0">
                <a:latin typeface="Arial" panose="020B0604020202020204" pitchFamily="34" charset="0"/>
              </a:rPr>
              <a:t> Applied Research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Fakultät für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</a:rPr>
              <a:t>Elektrotechnik</a:t>
            </a:r>
          </a:p>
        </p:txBody>
      </p:sp>
      <p:sp>
        <p:nvSpPr>
          <p:cNvPr id="16387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755650" y="2862263"/>
            <a:ext cx="4464050" cy="187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Hochschule Augsburg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An der Hochschule 1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86161 Augsburg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T +49 821 </a:t>
            </a:r>
            <a:r>
              <a:rPr lang="de-DE" altLang="de-DE" dirty="0" smtClean="0">
                <a:latin typeface="Arial" panose="020B0604020202020204" pitchFamily="34" charset="0"/>
              </a:rPr>
              <a:t>5586-3356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F +49 821 </a:t>
            </a:r>
            <a:r>
              <a:rPr lang="de-DE" altLang="de-DE" dirty="0" smtClean="0">
                <a:latin typeface="Arial" panose="020B0604020202020204" pitchFamily="34" charset="0"/>
              </a:rPr>
              <a:t>5586-3360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r</a:t>
            </a:r>
            <a:r>
              <a:rPr lang="de-DE" altLang="de-DE" dirty="0" smtClean="0">
                <a:latin typeface="Arial" panose="020B0604020202020204" pitchFamily="34" charset="0"/>
              </a:rPr>
              <a:t>einhard.stolle</a:t>
            </a:r>
            <a:r>
              <a:rPr lang="de-DE" altLang="de-DE" dirty="0" smtClean="0">
                <a:latin typeface="Arial" panose="020B0604020202020204" pitchFamily="34" charset="0"/>
              </a:rPr>
              <a:t>@hs-augsburg.de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www.hs-augsburg.de</a:t>
            </a:r>
          </a:p>
        </p:txBody>
      </p:sp>
    </p:spTree>
    <p:extLst>
      <p:ext uri="{BB962C8B-B14F-4D97-AF65-F5344CB8AC3E}">
        <p14:creationId xmlns:p14="http://schemas.microsoft.com/office/powerpoint/2010/main" val="7792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A_Seminarbetrieb_Praesentationsmuster_PPT">
  <a:themeElements>
    <a:clrScheme name="Hochschule Augsbur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49600"/>
      </a:accent1>
      <a:accent2>
        <a:srgbClr val="F00045"/>
      </a:accent2>
      <a:accent3>
        <a:srgbClr val="6784A5"/>
      </a:accent3>
      <a:accent4>
        <a:srgbClr val="7B7669"/>
      </a:accent4>
      <a:accent5>
        <a:srgbClr val="AFAA95"/>
      </a:accent5>
      <a:accent6>
        <a:srgbClr val="AFAA95"/>
      </a:accent6>
      <a:hlink>
        <a:srgbClr val="AFAA95"/>
      </a:hlink>
      <a:folHlink>
        <a:srgbClr val="F49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6" id="{F81C2BC9-2367-4957-8F2B-9A75DE0B0FF9}" vid="{70CDD7FB-69FD-4E69-8390-5529791F4B78}"/>
    </a:ext>
  </a:extLst>
</a:theme>
</file>

<file path=ppt/theme/theme2.xml><?xml version="1.0" encoding="utf-8"?>
<a:theme xmlns:a="http://schemas.openxmlformats.org/drawingml/2006/main" name="Inhaltsseite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49600"/>
      </a:accent1>
      <a:accent2>
        <a:srgbClr val="F00045"/>
      </a:accent2>
      <a:accent3>
        <a:srgbClr val="6784A5"/>
      </a:accent3>
      <a:accent4>
        <a:srgbClr val="7B7669"/>
      </a:accent4>
      <a:accent5>
        <a:srgbClr val="AFAA95"/>
      </a:accent5>
      <a:accent6>
        <a:srgbClr val="AFAA95"/>
      </a:accent6>
      <a:hlink>
        <a:srgbClr val="F00045"/>
      </a:hlink>
      <a:folHlink>
        <a:srgbClr val="F49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bIns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6" id="{F81C2BC9-2367-4957-8F2B-9A75DE0B0FF9}" vid="{55EE18CB-637E-4BF4-8058-2BFFF3197AAC}"/>
    </a:ext>
  </a:extLst>
</a:theme>
</file>

<file path=ppt/theme/theme3.xml><?xml version="1.0" encoding="utf-8"?>
<a:theme xmlns:a="http://schemas.openxmlformats.org/drawingml/2006/main" name="Schlussfo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6" id="{F81C2BC9-2367-4957-8F2B-9A75DE0B0FF9}" vid="{22ABFE53-75CE-4231-A861-EC7759F7F8A9}"/>
    </a:ext>
  </a:extLst>
</a:theme>
</file>

<file path=ppt/theme/theme4.xml><?xml version="1.0" encoding="utf-8"?>
<a:theme xmlns:a="http://schemas.openxmlformats.org/drawingml/2006/main" name="1_Schlussfo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SA_PPT-Muster_Seminarbetrieb_16-9" id="{72C4ADC2-9C66-4390-89D5-2D9913D7516E}" vid="{ED09D162-6809-447A-B8C5-7A93783571A2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HSA_Seminarbetrieb_Praesentationsmuster_PowerPoint_16-9</Template>
  <TotalTime>0</TotalTime>
  <Words>184</Words>
  <Application>Microsoft Office PowerPoint</Application>
  <PresentationFormat>Bildschirmpräsentation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</vt:i4>
      </vt:variant>
    </vt:vector>
  </HeadingPairs>
  <TitlesOfParts>
    <vt:vector size="14" baseType="lpstr">
      <vt:lpstr>MS PGothic</vt:lpstr>
      <vt:lpstr>MS PGothic</vt:lpstr>
      <vt:lpstr>Akzidenz-Grotesk BQ Med</vt:lpstr>
      <vt:lpstr>Akzidenz-Grotesk BQ Reg</vt:lpstr>
      <vt:lpstr>Arial</vt:lpstr>
      <vt:lpstr>Calibri</vt:lpstr>
      <vt:lpstr>Lucida Grande</vt:lpstr>
      <vt:lpstr>HSA_Seminarbetrieb_Praesentationsmuster_PPT</vt:lpstr>
      <vt:lpstr>Inhaltsseiten</vt:lpstr>
      <vt:lpstr>Schlussfolie</vt:lpstr>
      <vt:lpstr>1_Schlussfolie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</dc:creator>
  <cp:lastModifiedBy>Martina Manhart</cp:lastModifiedBy>
  <cp:revision>54</cp:revision>
  <cp:lastPrinted>2017-06-08T13:24:17Z</cp:lastPrinted>
  <dcterms:created xsi:type="dcterms:W3CDTF">2017-10-04T06:21:50Z</dcterms:created>
  <dcterms:modified xsi:type="dcterms:W3CDTF">2021-03-17T10:21:55Z</dcterms:modified>
</cp:coreProperties>
</file>